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24"/>
  </p:notesMasterIdLst>
  <p:handoutMasterIdLst>
    <p:handoutMasterId r:id="rId25"/>
  </p:handoutMasterIdLst>
  <p:sldIdLst>
    <p:sldId id="1796" r:id="rId2"/>
    <p:sldId id="1811" r:id="rId3"/>
    <p:sldId id="1770" r:id="rId4"/>
    <p:sldId id="1800" r:id="rId5"/>
    <p:sldId id="1820" r:id="rId6"/>
    <p:sldId id="1801" r:id="rId7"/>
    <p:sldId id="1821" r:id="rId8"/>
    <p:sldId id="1805" r:id="rId9"/>
    <p:sldId id="1808" r:id="rId10"/>
    <p:sldId id="1812" r:id="rId11"/>
    <p:sldId id="1809" r:id="rId12"/>
    <p:sldId id="1810" r:id="rId13"/>
    <p:sldId id="1806" r:id="rId14"/>
    <p:sldId id="1760" r:id="rId15"/>
    <p:sldId id="1822" r:id="rId16"/>
    <p:sldId id="1794" r:id="rId17"/>
    <p:sldId id="1816" r:id="rId18"/>
    <p:sldId id="1807" r:id="rId19"/>
    <p:sldId id="1817" r:id="rId20"/>
    <p:sldId id="1814" r:id="rId21"/>
    <p:sldId id="1819" r:id="rId22"/>
    <p:sldId id="1764" r:id="rId23"/>
  </p:sldIdLst>
  <p:sldSz cx="12192000" cy="6858000"/>
  <p:notesSz cx="6858000" cy="9144000"/>
  <p:custDataLst>
    <p:tags r:id="rId26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3863" userDrawn="1">
          <p15:clr>
            <a:srgbClr val="A4A3A4"/>
          </p15:clr>
        </p15:guide>
        <p15:guide id="5" orient="horz" pos="1003" userDrawn="1">
          <p15:clr>
            <a:srgbClr val="A4A3A4"/>
          </p15:clr>
        </p15:guide>
        <p15:guide id="6" orient="horz" pos="1502" userDrawn="1">
          <p15:clr>
            <a:srgbClr val="A4A3A4"/>
          </p15:clr>
        </p15:guide>
        <p15:guide id="7" orient="horz" pos="3113" userDrawn="1">
          <p15:clr>
            <a:srgbClr val="A4A3A4"/>
          </p15:clr>
        </p15:guide>
        <p15:guide id="8" pos="2128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5972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75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62038"/>
    <a:srgbClr val="CC9B8E"/>
    <a:srgbClr val="E0CFBD"/>
    <a:srgbClr val="E8E8E8"/>
    <a:srgbClr val="F2F2F2"/>
    <a:srgbClr val="DBDBDB"/>
    <a:srgbClr val="404040"/>
    <a:srgbClr val="FEE848"/>
    <a:srgbClr val="E85106"/>
    <a:srgbClr val="9F08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58" autoAdjust="0"/>
    <p:restoredTop sz="94296" autoAdjust="0"/>
  </p:normalViewPr>
  <p:slideViewPr>
    <p:cSldViewPr snapToGrid="0" showGuides="1">
      <p:cViewPr varScale="1">
        <p:scale>
          <a:sx n="104" d="100"/>
          <a:sy n="104" d="100"/>
        </p:scale>
        <p:origin x="128" y="68"/>
      </p:cViewPr>
      <p:guideLst>
        <p:guide pos="3863"/>
        <p:guide orient="horz" pos="1003"/>
        <p:guide orient="horz" pos="1502"/>
        <p:guide orient="horz" pos="3113"/>
        <p:guide pos="2128"/>
        <p:guide pos="4067"/>
        <p:guide pos="5972"/>
        <p:guide pos="5292"/>
        <p:guide pos="227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 showGuides="1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handoutMaster" Target="handoutMasters/handout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>
            <a:extLst>
              <a:ext uri="{FF2B5EF4-FFF2-40B4-BE49-F238E27FC236}">
                <a16:creationId xmlns:a16="http://schemas.microsoft.com/office/drawing/2014/main" id="{308DB251-D803-4475-8281-4947A89E790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C6218A5-2289-4813-A341-6263B16CBAD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  <a:t>2024/6/20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97CE9A9-1C60-4F0A-AA63-4467F58DE87B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91EA911-14C2-4254-9079-FD9EC1C139A2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84180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image1.jpe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  <a:t>2024/6/20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22413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33747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23740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04530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01730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046514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72086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89495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288845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811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613569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7628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4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8.png"/><Relationship Id="rId4" Type="http://schemas.microsoft.com/office/2007/relationships/hdphoto" Target="../media/hdphoto5.wdp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Relationship Id="rId6" Type="http://schemas.microsoft.com/office/2007/relationships/hdphoto" Target="../media/hdphoto6.wdp"/><Relationship Id="rId5" Type="http://schemas.openxmlformats.org/officeDocument/2006/relationships/image" Target="../media/image12.png"/><Relationship Id="rId4" Type="http://schemas.microsoft.com/office/2007/relationships/hdphoto" Target="../media/hdphoto2.wdp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hdphoto" Target="../media/hdphoto3.wdp"/><Relationship Id="rId7" Type="http://schemas.microsoft.com/office/2007/relationships/hdphoto" Target="../media/hdphoto2.wdp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5.wdp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4.wdp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882F5E00-5B9C-41CD-8DF8-3181F8B0B65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878746" y="-13844"/>
            <a:ext cx="7525799" cy="6871844"/>
          </a:xfrm>
          <a:prstGeom prst="rect">
            <a:avLst/>
          </a:prstGeom>
        </p:spPr>
      </p:pic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5BF07AB2-7F41-4ADA-A8ED-CC4BC5A62688}"/>
              </a:ext>
            </a:extLst>
          </p:cNvPr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2AEBE37D-A227-4421-A672-62C6AC13A619}"/>
              </a:ext>
            </a:extLst>
          </p:cNvPr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A620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C5D7FF0B-8922-4688-B5F8-52E70585A558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screen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>
            <a:extLst>
              <a:ext uri="{FF2B5EF4-FFF2-40B4-BE49-F238E27FC236}">
                <a16:creationId xmlns:a16="http://schemas.microsoft.com/office/drawing/2014/main" id="{0DC1F6D2-D5DE-4FA1-9369-A2B60320225E}"/>
              </a:ext>
            </a:extLst>
          </p:cNvPr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B7B446E1-6CF5-486B-8D91-6373830B67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screen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saturation sat="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t="-39299"/>
            <a:stretch/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419F73E6-8430-4D91-B381-92179A874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368641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一般样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0E3A7107-0A14-4195-8DEB-51F0B46D6B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A62038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2FF6FEE6-2A34-4756-8F6B-3232EC3752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538" indent="-363538">
              <a:lnSpc>
                <a:spcPct val="130000"/>
              </a:lnSpc>
              <a:buClr>
                <a:srgbClr val="A62038"/>
              </a:buClr>
              <a:buFont typeface="Wingdings" panose="05000000000000000000" pitchFamily="2" charset="2"/>
              <a:buChar char="p"/>
              <a:defRPr sz="2400" b="1" spc="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rgbClr val="A62038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A62038"/>
              </a:buClr>
              <a:buFont typeface="Arial" panose="020B0604020202020204" pitchFamily="34" charset="0"/>
              <a:buChar char="•"/>
              <a:defRPr sz="1800" spc="300">
                <a:solidFill>
                  <a:schemeClr val="bg2">
                    <a:lumMod val="7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A62038"/>
              </a:buClr>
              <a:buFont typeface="Arial" panose="020B0604020202020204" pitchFamily="34" charset="0"/>
              <a:buChar char="•"/>
              <a:defRPr sz="1600" spc="300">
                <a:solidFill>
                  <a:schemeClr val="bg2">
                    <a:lumMod val="7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A62038"/>
              </a:buClr>
              <a:buFont typeface="Arial" panose="020B0604020202020204" pitchFamily="34" charset="0"/>
              <a:buChar char="•"/>
              <a:defRPr sz="1400" spc="3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矩形: 圆顶角 8">
            <a:extLst>
              <a:ext uri="{FF2B5EF4-FFF2-40B4-BE49-F238E27FC236}">
                <a16:creationId xmlns:a16="http://schemas.microsoft.com/office/drawing/2014/main" id="{CA077194-128D-476C-9745-132314CF1629}"/>
              </a:ext>
            </a:extLst>
          </p:cNvPr>
          <p:cNvSpPr/>
          <p:nvPr userDrawn="1"/>
        </p:nvSpPr>
        <p:spPr>
          <a:xfrm flipV="1">
            <a:off x="971883" y="1163586"/>
            <a:ext cx="1155300" cy="6856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A620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剪去单角 9">
            <a:extLst>
              <a:ext uri="{FF2B5EF4-FFF2-40B4-BE49-F238E27FC236}">
                <a16:creationId xmlns:a16="http://schemas.microsoft.com/office/drawing/2014/main" id="{089CAE43-C086-4059-9D0C-0AA4947E71B9}"/>
              </a:ext>
            </a:extLst>
          </p:cNvPr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2" name="灯片编号占位符 5">
            <a:extLst>
              <a:ext uri="{FF2B5EF4-FFF2-40B4-BE49-F238E27FC236}">
                <a16:creationId xmlns:a16="http://schemas.microsoft.com/office/drawing/2014/main" id="{C4772B5E-C58E-4136-8BD2-96B99D18925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5" name="平行四边形 14">
            <a:extLst>
              <a:ext uri="{FF2B5EF4-FFF2-40B4-BE49-F238E27FC236}">
                <a16:creationId xmlns:a16="http://schemas.microsoft.com/office/drawing/2014/main" id="{6E6B5C5B-74B6-418F-8A25-4ADD5AF025A4}"/>
              </a:ext>
            </a:extLst>
          </p:cNvPr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FE15F18A-2905-464C-81C9-2BCCF22A03A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03" b="31510"/>
          <a:stretch/>
        </p:blipFill>
        <p:spPr>
          <a:xfrm>
            <a:off x="996570" y="6720427"/>
            <a:ext cx="677129" cy="12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270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无短线，有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0E3A7107-0A14-4195-8DEB-51F0B46D6B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92372" y="572674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A62038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2FF6FEE6-2A34-4756-8F6B-3232EC3752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538" indent="-363538">
              <a:lnSpc>
                <a:spcPct val="130000"/>
              </a:lnSpc>
              <a:buClr>
                <a:srgbClr val="A62038"/>
              </a:buClr>
              <a:buFont typeface="Arial" panose="020B0604020202020204" pitchFamily="34" charset="0"/>
              <a:buChar char="•"/>
              <a:defRPr lang="zh-CN" altLang="en-US" sz="2400" b="1" kern="12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>
              <a:lnSpc>
                <a:spcPct val="130000"/>
              </a:lnSpc>
              <a:buClr>
                <a:srgbClr val="A62038"/>
              </a:buClr>
              <a:buFont typeface="Arial" panose="020B060402020202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A62038"/>
              </a:buClr>
              <a:buFont typeface="Arial" panose="020B0604020202020204" pitchFamily="34" charset="0"/>
              <a:buChar char="•"/>
              <a:defRPr sz="18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A62038"/>
              </a:buClr>
              <a:buFont typeface="Arial" panose="020B0604020202020204" pitchFamily="34" charset="0"/>
              <a:buChar char="•"/>
              <a:defRPr sz="16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A62038"/>
              </a:buClr>
              <a:buFont typeface="Arial" panose="020B0604020202020204" pitchFamily="34" charset="0"/>
              <a:buChar char="•"/>
              <a:defRPr sz="14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marL="363538" lvl="0" indent="-363538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A62038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9" name="矩形: 剪去单角 8">
            <a:extLst>
              <a:ext uri="{FF2B5EF4-FFF2-40B4-BE49-F238E27FC236}">
                <a16:creationId xmlns:a16="http://schemas.microsoft.com/office/drawing/2014/main" id="{C01F5833-69F2-4EF6-86A3-107478F3917A}"/>
              </a:ext>
            </a:extLst>
          </p:cNvPr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灯片编号占位符 5">
            <a:extLst>
              <a:ext uri="{FF2B5EF4-FFF2-40B4-BE49-F238E27FC236}">
                <a16:creationId xmlns:a16="http://schemas.microsoft.com/office/drawing/2014/main" id="{11BB56BC-7A16-4903-8B65-ED522F7666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2" name="平行四边形 11">
            <a:extLst>
              <a:ext uri="{FF2B5EF4-FFF2-40B4-BE49-F238E27FC236}">
                <a16:creationId xmlns:a16="http://schemas.microsoft.com/office/drawing/2014/main" id="{7A274519-A022-4B7B-A271-73B877A1BE41}"/>
              </a:ext>
            </a:extLst>
          </p:cNvPr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0CC23FA-1A8E-4268-A7F0-721BF212DAC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03" b="31510"/>
          <a:stretch/>
        </p:blipFill>
        <p:spPr>
          <a:xfrm>
            <a:off x="996570" y="6720427"/>
            <a:ext cx="677129" cy="12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622398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其他常规样式（2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平行四边形 11"/>
          <p:cNvSpPr/>
          <p:nvPr userDrawn="1"/>
        </p:nvSpPr>
        <p:spPr>
          <a:xfrm>
            <a:off x="734070" y="813695"/>
            <a:ext cx="10815273" cy="126607"/>
          </a:xfrm>
          <a:custGeom>
            <a:avLst/>
            <a:gdLst>
              <a:gd name="connsiteX0" fmla="*/ 0 w 10815273"/>
              <a:gd name="connsiteY0" fmla="*/ 126607 h 126607"/>
              <a:gd name="connsiteX1" fmla="*/ 45838 w 10815273"/>
              <a:gd name="connsiteY1" fmla="*/ 0 h 126607"/>
              <a:gd name="connsiteX2" fmla="*/ 10815273 w 10815273"/>
              <a:gd name="connsiteY2" fmla="*/ 0 h 126607"/>
              <a:gd name="connsiteX3" fmla="*/ 10769435 w 10815273"/>
              <a:gd name="connsiteY3" fmla="*/ 126607 h 126607"/>
              <a:gd name="connsiteX4" fmla="*/ 0 w 10815273"/>
              <a:gd name="connsiteY4" fmla="*/ 126607 h 126607"/>
              <a:gd name="connsiteX0" fmla="*/ 0 w 10815273"/>
              <a:gd name="connsiteY0" fmla="*/ 126607 h 126607"/>
              <a:gd name="connsiteX1" fmla="*/ 45838 w 10815273"/>
              <a:gd name="connsiteY1" fmla="*/ 0 h 126607"/>
              <a:gd name="connsiteX2" fmla="*/ 10815273 w 10815273"/>
              <a:gd name="connsiteY2" fmla="*/ 0 h 126607"/>
              <a:gd name="connsiteX3" fmla="*/ 10762291 w 10815273"/>
              <a:gd name="connsiteY3" fmla="*/ 126607 h 126607"/>
              <a:gd name="connsiteX4" fmla="*/ 0 w 10815273"/>
              <a:gd name="connsiteY4" fmla="*/ 126607 h 1266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815273" h="126607">
                <a:moveTo>
                  <a:pt x="0" y="126607"/>
                </a:moveTo>
                <a:lnTo>
                  <a:pt x="45838" y="0"/>
                </a:lnTo>
                <a:lnTo>
                  <a:pt x="10815273" y="0"/>
                </a:lnTo>
                <a:lnTo>
                  <a:pt x="10762291" y="126607"/>
                </a:lnTo>
                <a:lnTo>
                  <a:pt x="0" y="126607"/>
                </a:lnTo>
                <a:close/>
              </a:path>
            </a:pathLst>
          </a:custGeom>
          <a:solidFill>
            <a:srgbClr val="A620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12695" y="266963"/>
            <a:ext cx="10555568" cy="557346"/>
          </a:xfrm>
        </p:spPr>
        <p:txBody>
          <a:bodyPr anchor="ctr">
            <a:normAutofit/>
          </a:bodyPr>
          <a:lstStyle>
            <a:lvl1pPr>
              <a:lnSpc>
                <a:spcPct val="100000"/>
              </a:lnSpc>
              <a:defRPr kumimoji="1" lang="zh-CN" altLang="en-US" sz="3200" b="1" kern="1200" dirty="0">
                <a:solidFill>
                  <a:srgbClr val="A62038"/>
                </a:solidFill>
                <a:latin typeface="Book Antiqua" panose="02040602050305030304" charset="0"/>
                <a:ea typeface="微软雅黑" panose="020B0503020204020204" pitchFamily="34" charset="-122"/>
                <a:cs typeface="黑体" panose="02010609060101010101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矩形 18"/>
          <p:cNvSpPr/>
          <p:nvPr/>
        </p:nvSpPr>
        <p:spPr>
          <a:xfrm>
            <a:off x="612638" y="266584"/>
            <a:ext cx="68533" cy="733681"/>
          </a:xfrm>
          <a:prstGeom prst="rect">
            <a:avLst/>
          </a:prstGeom>
          <a:solidFill>
            <a:schemeClr val="bg1">
              <a:lumMod val="7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平行四边形 13"/>
          <p:cNvSpPr/>
          <p:nvPr userDrawn="1"/>
        </p:nvSpPr>
        <p:spPr>
          <a:xfrm rot="16200000" flipV="1">
            <a:off x="336364" y="610563"/>
            <a:ext cx="733680" cy="45718"/>
          </a:xfrm>
          <a:custGeom>
            <a:avLst/>
            <a:gdLst>
              <a:gd name="connsiteX0" fmla="*/ 0 w 771798"/>
              <a:gd name="connsiteY0" fmla="*/ 81259 h 81259"/>
              <a:gd name="connsiteX1" fmla="*/ 121596 w 771798"/>
              <a:gd name="connsiteY1" fmla="*/ 0 h 81259"/>
              <a:gd name="connsiteX2" fmla="*/ 771798 w 771798"/>
              <a:gd name="connsiteY2" fmla="*/ 0 h 81259"/>
              <a:gd name="connsiteX3" fmla="*/ 650202 w 771798"/>
              <a:gd name="connsiteY3" fmla="*/ 81259 h 81259"/>
              <a:gd name="connsiteX4" fmla="*/ 0 w 771798"/>
              <a:gd name="connsiteY4" fmla="*/ 81259 h 81259"/>
              <a:gd name="connsiteX0" fmla="*/ 0 w 774027"/>
              <a:gd name="connsiteY0" fmla="*/ 81259 h 81259"/>
              <a:gd name="connsiteX1" fmla="*/ 121596 w 774027"/>
              <a:gd name="connsiteY1" fmla="*/ 0 h 81259"/>
              <a:gd name="connsiteX2" fmla="*/ 771798 w 774027"/>
              <a:gd name="connsiteY2" fmla="*/ 0 h 81259"/>
              <a:gd name="connsiteX3" fmla="*/ 774027 w 774027"/>
              <a:gd name="connsiteY3" fmla="*/ 80068 h 81259"/>
              <a:gd name="connsiteX4" fmla="*/ 0 w 774027"/>
              <a:gd name="connsiteY4" fmla="*/ 81259 h 81259"/>
              <a:gd name="connsiteX0" fmla="*/ 0 w 772836"/>
              <a:gd name="connsiteY0" fmla="*/ 81259 h 81259"/>
              <a:gd name="connsiteX1" fmla="*/ 121596 w 772836"/>
              <a:gd name="connsiteY1" fmla="*/ 0 h 81259"/>
              <a:gd name="connsiteX2" fmla="*/ 771798 w 772836"/>
              <a:gd name="connsiteY2" fmla="*/ 0 h 81259"/>
              <a:gd name="connsiteX3" fmla="*/ 772836 w 772836"/>
              <a:gd name="connsiteY3" fmla="*/ 81258 h 81259"/>
              <a:gd name="connsiteX4" fmla="*/ 0 w 772836"/>
              <a:gd name="connsiteY4" fmla="*/ 81259 h 81259"/>
              <a:gd name="connsiteX0" fmla="*/ 0 w 772836"/>
              <a:gd name="connsiteY0" fmla="*/ 81260 h 81260"/>
              <a:gd name="connsiteX1" fmla="*/ 121596 w 772836"/>
              <a:gd name="connsiteY1" fmla="*/ 1 h 81260"/>
              <a:gd name="connsiteX2" fmla="*/ 740004 w 772836"/>
              <a:gd name="connsiteY2" fmla="*/ 0 h 81260"/>
              <a:gd name="connsiteX3" fmla="*/ 772836 w 772836"/>
              <a:gd name="connsiteY3" fmla="*/ 81259 h 81260"/>
              <a:gd name="connsiteX4" fmla="*/ 0 w 772836"/>
              <a:gd name="connsiteY4" fmla="*/ 81260 h 81260"/>
              <a:gd name="connsiteX0" fmla="*/ 0 w 772836"/>
              <a:gd name="connsiteY0" fmla="*/ 81260 h 81260"/>
              <a:gd name="connsiteX1" fmla="*/ 117680 w 772836"/>
              <a:gd name="connsiteY1" fmla="*/ 1 h 81260"/>
              <a:gd name="connsiteX2" fmla="*/ 740004 w 772836"/>
              <a:gd name="connsiteY2" fmla="*/ 0 h 81260"/>
              <a:gd name="connsiteX3" fmla="*/ 772836 w 772836"/>
              <a:gd name="connsiteY3" fmla="*/ 81259 h 81260"/>
              <a:gd name="connsiteX4" fmla="*/ 0 w 772836"/>
              <a:gd name="connsiteY4" fmla="*/ 81260 h 81260"/>
              <a:gd name="connsiteX0" fmla="*/ 0 w 772836"/>
              <a:gd name="connsiteY0" fmla="*/ 81258 h 81258"/>
              <a:gd name="connsiteX1" fmla="*/ 117680 w 772836"/>
              <a:gd name="connsiteY1" fmla="*/ -1 h 81258"/>
              <a:gd name="connsiteX2" fmla="*/ 732479 w 772836"/>
              <a:gd name="connsiteY2" fmla="*/ 8457 h 81258"/>
              <a:gd name="connsiteX3" fmla="*/ 772836 w 772836"/>
              <a:gd name="connsiteY3" fmla="*/ 81257 h 81258"/>
              <a:gd name="connsiteX4" fmla="*/ 0 w 772836"/>
              <a:gd name="connsiteY4" fmla="*/ 81258 h 812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2836" h="81258">
                <a:moveTo>
                  <a:pt x="0" y="81258"/>
                </a:moveTo>
                <a:lnTo>
                  <a:pt x="117680" y="-1"/>
                </a:lnTo>
                <a:lnTo>
                  <a:pt x="732479" y="8457"/>
                </a:lnTo>
                <a:lnTo>
                  <a:pt x="772836" y="81257"/>
                </a:lnTo>
                <a:lnTo>
                  <a:pt x="0" y="81258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平行四边形 13"/>
          <p:cNvSpPr/>
          <p:nvPr userDrawn="1"/>
        </p:nvSpPr>
        <p:spPr>
          <a:xfrm rot="16200000" flipV="1">
            <a:off x="425971" y="584317"/>
            <a:ext cx="621300" cy="45719"/>
          </a:xfrm>
          <a:custGeom>
            <a:avLst/>
            <a:gdLst>
              <a:gd name="connsiteX0" fmla="*/ 0 w 771798"/>
              <a:gd name="connsiteY0" fmla="*/ 81259 h 81259"/>
              <a:gd name="connsiteX1" fmla="*/ 121596 w 771798"/>
              <a:gd name="connsiteY1" fmla="*/ 0 h 81259"/>
              <a:gd name="connsiteX2" fmla="*/ 771798 w 771798"/>
              <a:gd name="connsiteY2" fmla="*/ 0 h 81259"/>
              <a:gd name="connsiteX3" fmla="*/ 650202 w 771798"/>
              <a:gd name="connsiteY3" fmla="*/ 81259 h 81259"/>
              <a:gd name="connsiteX4" fmla="*/ 0 w 771798"/>
              <a:gd name="connsiteY4" fmla="*/ 81259 h 81259"/>
              <a:gd name="connsiteX0" fmla="*/ 0 w 774027"/>
              <a:gd name="connsiteY0" fmla="*/ 81259 h 81259"/>
              <a:gd name="connsiteX1" fmla="*/ 121596 w 774027"/>
              <a:gd name="connsiteY1" fmla="*/ 0 h 81259"/>
              <a:gd name="connsiteX2" fmla="*/ 771798 w 774027"/>
              <a:gd name="connsiteY2" fmla="*/ 0 h 81259"/>
              <a:gd name="connsiteX3" fmla="*/ 774027 w 774027"/>
              <a:gd name="connsiteY3" fmla="*/ 80068 h 81259"/>
              <a:gd name="connsiteX4" fmla="*/ 0 w 774027"/>
              <a:gd name="connsiteY4" fmla="*/ 81259 h 81259"/>
              <a:gd name="connsiteX0" fmla="*/ 0 w 772836"/>
              <a:gd name="connsiteY0" fmla="*/ 81259 h 81259"/>
              <a:gd name="connsiteX1" fmla="*/ 121596 w 772836"/>
              <a:gd name="connsiteY1" fmla="*/ 0 h 81259"/>
              <a:gd name="connsiteX2" fmla="*/ 771798 w 772836"/>
              <a:gd name="connsiteY2" fmla="*/ 0 h 81259"/>
              <a:gd name="connsiteX3" fmla="*/ 772836 w 772836"/>
              <a:gd name="connsiteY3" fmla="*/ 81258 h 81259"/>
              <a:gd name="connsiteX4" fmla="*/ 0 w 772836"/>
              <a:gd name="connsiteY4" fmla="*/ 81259 h 81259"/>
              <a:gd name="connsiteX0" fmla="*/ 0 w 772836"/>
              <a:gd name="connsiteY0" fmla="*/ 81260 h 81260"/>
              <a:gd name="connsiteX1" fmla="*/ 121596 w 772836"/>
              <a:gd name="connsiteY1" fmla="*/ 1 h 81260"/>
              <a:gd name="connsiteX2" fmla="*/ 740004 w 772836"/>
              <a:gd name="connsiteY2" fmla="*/ 0 h 81260"/>
              <a:gd name="connsiteX3" fmla="*/ 772836 w 772836"/>
              <a:gd name="connsiteY3" fmla="*/ 81259 h 81260"/>
              <a:gd name="connsiteX4" fmla="*/ 0 w 772836"/>
              <a:gd name="connsiteY4" fmla="*/ 81260 h 81260"/>
              <a:gd name="connsiteX0" fmla="*/ 0 w 772836"/>
              <a:gd name="connsiteY0" fmla="*/ 85126 h 85126"/>
              <a:gd name="connsiteX1" fmla="*/ 166847 w 772836"/>
              <a:gd name="connsiteY1" fmla="*/ 0 h 85126"/>
              <a:gd name="connsiteX2" fmla="*/ 740004 w 772836"/>
              <a:gd name="connsiteY2" fmla="*/ 3866 h 85126"/>
              <a:gd name="connsiteX3" fmla="*/ 772836 w 772836"/>
              <a:gd name="connsiteY3" fmla="*/ 85125 h 85126"/>
              <a:gd name="connsiteX4" fmla="*/ 0 w 772836"/>
              <a:gd name="connsiteY4" fmla="*/ 85126 h 85126"/>
              <a:gd name="connsiteX0" fmla="*/ 0 w 780109"/>
              <a:gd name="connsiteY0" fmla="*/ 82225 h 85125"/>
              <a:gd name="connsiteX1" fmla="*/ 174120 w 780109"/>
              <a:gd name="connsiteY1" fmla="*/ 0 h 85125"/>
              <a:gd name="connsiteX2" fmla="*/ 747277 w 780109"/>
              <a:gd name="connsiteY2" fmla="*/ 3866 h 85125"/>
              <a:gd name="connsiteX3" fmla="*/ 780109 w 780109"/>
              <a:gd name="connsiteY3" fmla="*/ 85125 h 85125"/>
              <a:gd name="connsiteX4" fmla="*/ 0 w 780109"/>
              <a:gd name="connsiteY4" fmla="*/ 82225 h 85125"/>
              <a:gd name="connsiteX0" fmla="*/ 0 w 780109"/>
              <a:gd name="connsiteY0" fmla="*/ 82225 h 85125"/>
              <a:gd name="connsiteX1" fmla="*/ 174120 w 780109"/>
              <a:gd name="connsiteY1" fmla="*/ 0 h 85125"/>
              <a:gd name="connsiteX2" fmla="*/ 742429 w 780109"/>
              <a:gd name="connsiteY2" fmla="*/ 3865 h 85125"/>
              <a:gd name="connsiteX3" fmla="*/ 780109 w 780109"/>
              <a:gd name="connsiteY3" fmla="*/ 85125 h 85125"/>
              <a:gd name="connsiteX4" fmla="*/ 0 w 780109"/>
              <a:gd name="connsiteY4" fmla="*/ 82225 h 85125"/>
              <a:gd name="connsiteX0" fmla="*/ 0 w 780109"/>
              <a:gd name="connsiteY0" fmla="*/ 85126 h 88026"/>
              <a:gd name="connsiteX1" fmla="*/ 154727 w 780109"/>
              <a:gd name="connsiteY1" fmla="*/ 0 h 88026"/>
              <a:gd name="connsiteX2" fmla="*/ 742429 w 780109"/>
              <a:gd name="connsiteY2" fmla="*/ 6766 h 88026"/>
              <a:gd name="connsiteX3" fmla="*/ 780109 w 780109"/>
              <a:gd name="connsiteY3" fmla="*/ 88026 h 88026"/>
              <a:gd name="connsiteX4" fmla="*/ 0 w 780109"/>
              <a:gd name="connsiteY4" fmla="*/ 85126 h 88026"/>
              <a:gd name="connsiteX0" fmla="*/ 0 w 780109"/>
              <a:gd name="connsiteY0" fmla="*/ 85126 h 88026"/>
              <a:gd name="connsiteX1" fmla="*/ 154727 w 780109"/>
              <a:gd name="connsiteY1" fmla="*/ 0 h 88026"/>
              <a:gd name="connsiteX2" fmla="*/ 735156 w 780109"/>
              <a:gd name="connsiteY2" fmla="*/ 6765 h 88026"/>
              <a:gd name="connsiteX3" fmla="*/ 780109 w 780109"/>
              <a:gd name="connsiteY3" fmla="*/ 88026 h 88026"/>
              <a:gd name="connsiteX4" fmla="*/ 0 w 780109"/>
              <a:gd name="connsiteY4" fmla="*/ 85126 h 880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80109" h="88026">
                <a:moveTo>
                  <a:pt x="0" y="85126"/>
                </a:moveTo>
                <a:lnTo>
                  <a:pt x="154727" y="0"/>
                </a:lnTo>
                <a:lnTo>
                  <a:pt x="735156" y="6765"/>
                </a:lnTo>
                <a:lnTo>
                  <a:pt x="780109" y="88026"/>
                </a:lnTo>
                <a:lnTo>
                  <a:pt x="0" y="85126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占位符 16">
            <a:extLst>
              <a:ext uri="{FF2B5EF4-FFF2-40B4-BE49-F238E27FC236}">
                <a16:creationId xmlns:a16="http://schemas.microsoft.com/office/drawing/2014/main" id="{AAB3D560-7740-4E33-BB30-D91B1FCB3E12}"/>
              </a:ext>
            </a:extLst>
          </p:cNvPr>
          <p:cNvSpPr>
            <a:spLocks noGrp="1"/>
          </p:cNvSpPr>
          <p:nvPr userDrawn="1">
            <p:ph type="body" sz="quarter" idx="14"/>
          </p:nvPr>
        </p:nvSpPr>
        <p:spPr>
          <a:xfrm>
            <a:off x="757873" y="1198241"/>
            <a:ext cx="10716011" cy="4871986"/>
          </a:xfrm>
          <a:prstGeom prst="rect">
            <a:avLst/>
          </a:prstGeom>
        </p:spPr>
        <p:txBody>
          <a:bodyPr/>
          <a:lstStyle>
            <a:lvl1pPr marL="228600" indent="-228600">
              <a:lnSpc>
                <a:spcPct val="130000"/>
              </a:lnSpc>
              <a:buFontTx/>
              <a:buBlip>
                <a:blip r:embed="rId2"/>
              </a:buBlip>
              <a:defRPr lang="zh-CN" altLang="en-US" sz="2400" b="1" kern="1200" spc="3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lang="zh-CN" altLang="en-US" sz="2400" kern="1200" spc="3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lang="zh-CN" altLang="en-US" sz="2000" kern="1200" spc="3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lang="zh-CN" altLang="en-US" sz="1800" kern="1200" spc="3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lang="zh-CN" altLang="en-US" sz="1800" kern="1200" spc="300" dirty="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</a:lstStyle>
          <a:p>
            <a:pPr marL="363538" lvl="0" indent="-363538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FontTx/>
              <a:buBlip>
                <a:blip r:embed="rId2"/>
              </a:buBlip>
            </a:pPr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A6AA23F0-508C-4DD7-A6B0-ED38F0039215}"/>
              </a:ext>
            </a:extLst>
          </p:cNvPr>
          <p:cNvSpPr/>
          <p:nvPr userDrawn="1"/>
        </p:nvSpPr>
        <p:spPr>
          <a:xfrm>
            <a:off x="709830" y="940303"/>
            <a:ext cx="10784464" cy="59962"/>
          </a:xfrm>
          <a:custGeom>
            <a:avLst/>
            <a:gdLst>
              <a:gd name="connsiteX0" fmla="*/ 0 w 10763287"/>
              <a:gd name="connsiteY0" fmla="*/ 0 h 56787"/>
              <a:gd name="connsiteX1" fmla="*/ 10763287 w 10763287"/>
              <a:gd name="connsiteY1" fmla="*/ 0 h 56787"/>
              <a:gd name="connsiteX2" fmla="*/ 10763287 w 10763287"/>
              <a:gd name="connsiteY2" fmla="*/ 56787 h 56787"/>
              <a:gd name="connsiteX3" fmla="*/ 0 w 10763287"/>
              <a:gd name="connsiteY3" fmla="*/ 56787 h 56787"/>
              <a:gd name="connsiteX4" fmla="*/ 0 w 10763287"/>
              <a:gd name="connsiteY4" fmla="*/ 0 h 56787"/>
              <a:gd name="connsiteX0" fmla="*/ 22225 w 10785512"/>
              <a:gd name="connsiteY0" fmla="*/ 0 h 56787"/>
              <a:gd name="connsiteX1" fmla="*/ 10785512 w 10785512"/>
              <a:gd name="connsiteY1" fmla="*/ 0 h 56787"/>
              <a:gd name="connsiteX2" fmla="*/ 10785512 w 10785512"/>
              <a:gd name="connsiteY2" fmla="*/ 56787 h 56787"/>
              <a:gd name="connsiteX3" fmla="*/ 0 w 10785512"/>
              <a:gd name="connsiteY3" fmla="*/ 53612 h 56787"/>
              <a:gd name="connsiteX4" fmla="*/ 22225 w 10785512"/>
              <a:gd name="connsiteY4" fmla="*/ 0 h 56787"/>
              <a:gd name="connsiteX0" fmla="*/ 22225 w 10785512"/>
              <a:gd name="connsiteY0" fmla="*/ 0 h 56787"/>
              <a:gd name="connsiteX1" fmla="*/ 10785512 w 10785512"/>
              <a:gd name="connsiteY1" fmla="*/ 0 h 56787"/>
              <a:gd name="connsiteX2" fmla="*/ 10785512 w 10785512"/>
              <a:gd name="connsiteY2" fmla="*/ 56787 h 56787"/>
              <a:gd name="connsiteX3" fmla="*/ 0 w 10785512"/>
              <a:gd name="connsiteY3" fmla="*/ 53612 h 56787"/>
              <a:gd name="connsiteX4" fmla="*/ 22225 w 10785512"/>
              <a:gd name="connsiteY4" fmla="*/ 0 h 56787"/>
              <a:gd name="connsiteX0" fmla="*/ 22225 w 10785512"/>
              <a:gd name="connsiteY0" fmla="*/ 0 h 59962"/>
              <a:gd name="connsiteX1" fmla="*/ 10785512 w 10785512"/>
              <a:gd name="connsiteY1" fmla="*/ 0 h 59962"/>
              <a:gd name="connsiteX2" fmla="*/ 10785512 w 10785512"/>
              <a:gd name="connsiteY2" fmla="*/ 56787 h 59962"/>
              <a:gd name="connsiteX3" fmla="*/ 0 w 10785512"/>
              <a:gd name="connsiteY3" fmla="*/ 59962 h 59962"/>
              <a:gd name="connsiteX4" fmla="*/ 22225 w 10785512"/>
              <a:gd name="connsiteY4" fmla="*/ 0 h 5996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785512" h="59962">
                <a:moveTo>
                  <a:pt x="22225" y="0"/>
                </a:moveTo>
                <a:lnTo>
                  <a:pt x="10785512" y="0"/>
                </a:lnTo>
                <a:lnTo>
                  <a:pt x="10785512" y="56787"/>
                </a:lnTo>
                <a:lnTo>
                  <a:pt x="0" y="59962"/>
                </a:lnTo>
                <a:lnTo>
                  <a:pt x="22225" y="0"/>
                </a:lnTo>
                <a:close/>
              </a:path>
            </a:pathLst>
          </a:custGeom>
          <a:solidFill>
            <a:schemeClr val="accent2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53B41A04-88E8-42AC-AB3F-749663915B3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 cstate="screen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39299"/>
          <a:stretch/>
        </p:blipFill>
        <p:spPr>
          <a:xfrm>
            <a:off x="8923033" y="261779"/>
            <a:ext cx="2626310" cy="455772"/>
          </a:xfrm>
          <a:prstGeom prst="rect">
            <a:avLst/>
          </a:prstGeom>
        </p:spPr>
      </p:pic>
      <p:sp>
        <p:nvSpPr>
          <p:cNvPr id="24" name="矩形: 剪去单角 23">
            <a:extLst>
              <a:ext uri="{FF2B5EF4-FFF2-40B4-BE49-F238E27FC236}">
                <a16:creationId xmlns:a16="http://schemas.microsoft.com/office/drawing/2014/main" id="{038E8276-FFA7-4D3F-A6D4-83702FB98247}"/>
              </a:ext>
            </a:extLst>
          </p:cNvPr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25" name="灯片编号占位符 5">
            <a:extLst>
              <a:ext uri="{FF2B5EF4-FFF2-40B4-BE49-F238E27FC236}">
                <a16:creationId xmlns:a16="http://schemas.microsoft.com/office/drawing/2014/main" id="{7A042BD6-0938-4B4E-AC1C-82A6D855D23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26" name="平行四边形 25">
            <a:extLst>
              <a:ext uri="{FF2B5EF4-FFF2-40B4-BE49-F238E27FC236}">
                <a16:creationId xmlns:a16="http://schemas.microsoft.com/office/drawing/2014/main" id="{4C9BB5E2-4632-42AC-99AC-E90AB6B8EB73}"/>
              </a:ext>
            </a:extLst>
          </p:cNvPr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 15">
            <a:extLst>
              <a:ext uri="{FF2B5EF4-FFF2-40B4-BE49-F238E27FC236}">
                <a16:creationId xmlns:a16="http://schemas.microsoft.com/office/drawing/2014/main" id="{73B7A877-3493-431C-B19B-0D840E55F38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03" b="31510"/>
          <a:stretch/>
        </p:blipFill>
        <p:spPr>
          <a:xfrm>
            <a:off x="996570" y="6720427"/>
            <a:ext cx="677129" cy="12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33171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01">
    <p:bg>
      <p:bgPr>
        <a:solidFill>
          <a:srgbClr val="A620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F1107AAF-A38A-4F6B-A303-6BFFA7057256}"/>
              </a:ext>
            </a:extLst>
          </p:cNvPr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BFCB1C2D-E807-4882-9B9F-157ACC01138E}"/>
              </a:ext>
            </a:extLst>
          </p:cNvPr>
          <p:cNvSpPr/>
          <p:nvPr userDrawn="1"/>
        </p:nvSpPr>
        <p:spPr>
          <a:xfrm>
            <a:off x="2371344" y="1409700"/>
            <a:ext cx="3340100" cy="3340100"/>
          </a:xfrm>
          <a:prstGeom prst="ellipse">
            <a:avLst/>
          </a:prstGeom>
          <a:blipFill dpi="0" rotWithShape="1">
            <a:blip r:embed="rId2" cstate="screen">
              <a:alphaModFix amt="1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 l="-11529" t="-11529" r="-11513" b="-115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文本占位符 31">
            <a:extLst>
              <a:ext uri="{FF2B5EF4-FFF2-40B4-BE49-F238E27FC236}">
                <a16:creationId xmlns:a16="http://schemas.microsoft.com/office/drawing/2014/main" id="{4EB0A957-E3E4-47EE-9713-82509E17FD5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60403" y="2140703"/>
            <a:ext cx="7054894" cy="10668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grpSp>
        <p:nvGrpSpPr>
          <p:cNvPr id="2" name="组合 1">
            <a:extLst>
              <a:ext uri="{FF2B5EF4-FFF2-40B4-BE49-F238E27FC236}">
                <a16:creationId xmlns:a16="http://schemas.microsoft.com/office/drawing/2014/main" id="{76C95B42-F77C-4B76-B4A2-8859F6694536}"/>
              </a:ext>
            </a:extLst>
          </p:cNvPr>
          <p:cNvGrpSpPr/>
          <p:nvPr userDrawn="1"/>
        </p:nvGrpSpPr>
        <p:grpSpPr>
          <a:xfrm>
            <a:off x="9013882" y="2446217"/>
            <a:ext cx="2895851" cy="761295"/>
            <a:chOff x="8201082" y="2090313"/>
            <a:chExt cx="2895851" cy="761295"/>
          </a:xfrm>
        </p:grpSpPr>
        <p:pic>
          <p:nvPicPr>
            <p:cNvPr id="16" name="图片 15">
              <a:extLst>
                <a:ext uri="{FF2B5EF4-FFF2-40B4-BE49-F238E27FC236}">
                  <a16:creationId xmlns:a16="http://schemas.microsoft.com/office/drawing/2014/main" id="{36630DFA-0FAF-4302-A188-320C0BF52FCC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3" cstate="screen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0"/>
                      </a14:imgEffect>
                      <a14:imgEffect>
                        <a14:brightnessContrast bright="10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t="-39299"/>
            <a:stretch/>
          </p:blipFill>
          <p:spPr>
            <a:xfrm>
              <a:off x="8335853" y="209031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18618642-794D-460D-A5F1-EF34C97319E1}"/>
                </a:ext>
              </a:extLst>
            </p:cNvPr>
            <p:cNvPicPr>
              <a:picLocks noChangeAspect="1"/>
            </p:cNvPicPr>
            <p:nvPr userDrawn="1"/>
          </p:nvPicPr>
          <p:blipFill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8201082" y="2595554"/>
              <a:ext cx="2895851" cy="256054"/>
            </a:xfrm>
            <a:prstGeom prst="rect">
              <a:avLst/>
            </a:prstGeom>
          </p:spPr>
        </p:pic>
      </p:grpSp>
      <p:sp>
        <p:nvSpPr>
          <p:cNvPr id="13" name="圆: 空心 12">
            <a:extLst>
              <a:ext uri="{FF2B5EF4-FFF2-40B4-BE49-F238E27FC236}">
                <a16:creationId xmlns:a16="http://schemas.microsoft.com/office/drawing/2014/main" id="{62BC467B-8A28-4AF3-9D04-F540A60E1F49}"/>
              </a:ext>
            </a:extLst>
          </p:cNvPr>
          <p:cNvSpPr/>
          <p:nvPr userDrawn="1"/>
        </p:nvSpPr>
        <p:spPr>
          <a:xfrm>
            <a:off x="1986523" y="1024614"/>
            <a:ext cx="4109742" cy="4109742"/>
          </a:xfrm>
          <a:prstGeom prst="donut">
            <a:avLst>
              <a:gd name="adj" fmla="val 9235"/>
            </a:avLst>
          </a:prstGeom>
          <a:blipFill dpi="0" rotWithShape="1">
            <a:blip r:embed="rId2" cstate="screen">
              <a:alphaModFix amt="15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715054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(带底边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剪去单角 1">
            <a:extLst>
              <a:ext uri="{FF2B5EF4-FFF2-40B4-BE49-F238E27FC236}">
                <a16:creationId xmlns:a16="http://schemas.microsoft.com/office/drawing/2014/main" id="{0A6CD1AB-0EA7-41C2-A48C-02E63ABB39C5}"/>
              </a:ext>
            </a:extLst>
          </p:cNvPr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" name="灯片编号占位符 5">
            <a:extLst>
              <a:ext uri="{FF2B5EF4-FFF2-40B4-BE49-F238E27FC236}">
                <a16:creationId xmlns:a16="http://schemas.microsoft.com/office/drawing/2014/main" id="{192666A0-B7AF-46D9-8D8C-4D74F59461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5" name="平行四边形 4">
            <a:extLst>
              <a:ext uri="{FF2B5EF4-FFF2-40B4-BE49-F238E27FC236}">
                <a16:creationId xmlns:a16="http://schemas.microsoft.com/office/drawing/2014/main" id="{1A886509-BB94-48D6-B91C-A98B6C84EBDA}"/>
              </a:ext>
            </a:extLst>
          </p:cNvPr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48A9A7-A5BB-4C53-996F-B184AF28C8FB}"/>
              </a:ext>
            </a:extLst>
          </p:cNvPr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7490890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纯白，无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>
            <a:extLst>
              <a:ext uri="{FF2B5EF4-FFF2-40B4-BE49-F238E27FC236}">
                <a16:creationId xmlns:a16="http://schemas.microsoft.com/office/drawing/2014/main" id="{192666A0-B7AF-46D9-8D8C-4D74F59461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7242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>
            <a:extLst>
              <a:ext uri="{FF2B5EF4-FFF2-40B4-BE49-F238E27FC236}">
                <a16:creationId xmlns:a16="http://schemas.microsoft.com/office/drawing/2014/main" id="{FFEF7504-1CBE-4122-93BC-9611028B356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951" y="-13844"/>
            <a:ext cx="12179048" cy="6871844"/>
          </a:xfrm>
          <a:prstGeom prst="rect">
            <a:avLst/>
          </a:prstGeom>
        </p:spPr>
      </p:pic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5BF07AB2-7F41-4ADA-A8ED-CC4BC5A62688}"/>
              </a:ext>
            </a:extLst>
          </p:cNvPr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2AEBE37D-A227-4421-A672-62C6AC13A619}"/>
              </a:ext>
            </a:extLst>
          </p:cNvPr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A620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C5D7FF0B-8922-4688-B5F8-52E70585A558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>
            <a:extLst>
              <a:ext uri="{FF2B5EF4-FFF2-40B4-BE49-F238E27FC236}">
                <a16:creationId xmlns:a16="http://schemas.microsoft.com/office/drawing/2014/main" id="{0DC1F6D2-D5DE-4FA1-9369-A2B60320225E}"/>
              </a:ext>
            </a:extLst>
          </p:cNvPr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B7B446E1-6CF5-486B-8D91-6373830B67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 cstate="screen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saturation sat="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t="-39299"/>
            <a:stretch/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419F73E6-8430-4D91-B381-92179A874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079643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封面-05">
    <p:bg>
      <p:bgPr>
        <a:solidFill>
          <a:schemeClr val="bg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>
            <a:extLst>
              <a:ext uri="{FF2B5EF4-FFF2-40B4-BE49-F238E27FC236}">
                <a16:creationId xmlns:a16="http://schemas.microsoft.com/office/drawing/2014/main" id="{5BF07AB2-7F41-4ADA-A8ED-CC4BC5A62688}"/>
              </a:ext>
            </a:extLst>
          </p:cNvPr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>
            <a:extLst>
              <a:ext uri="{FF2B5EF4-FFF2-40B4-BE49-F238E27FC236}">
                <a16:creationId xmlns:a16="http://schemas.microsoft.com/office/drawing/2014/main" id="{2AEBE37D-A227-4421-A672-62C6AC13A619}"/>
              </a:ext>
            </a:extLst>
          </p:cNvPr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A620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9AF74CDA-19DD-45C1-88FF-2379736830C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</a:p>
        </p:txBody>
      </p:sp>
      <p:sp>
        <p:nvSpPr>
          <p:cNvPr id="32" name="文本占位符 31">
            <a:extLst>
              <a:ext uri="{FF2B5EF4-FFF2-40B4-BE49-F238E27FC236}">
                <a16:creationId xmlns:a16="http://schemas.microsoft.com/office/drawing/2014/main" id="{F905EEBF-8ACE-4D30-A4F5-C5796F8343A2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>
            <a:extLst>
              <a:ext uri="{FF2B5EF4-FFF2-40B4-BE49-F238E27FC236}">
                <a16:creationId xmlns:a16="http://schemas.microsoft.com/office/drawing/2014/main" id="{C5D7FF0B-8922-4688-B5F8-52E70585A558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>
            <a:extLst>
              <a:ext uri="{FF2B5EF4-FFF2-40B4-BE49-F238E27FC236}">
                <a16:creationId xmlns:a16="http://schemas.microsoft.com/office/drawing/2014/main" id="{0DC1F6D2-D5DE-4FA1-9369-A2B60320225E}"/>
              </a:ext>
            </a:extLst>
          </p:cNvPr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B7B446E1-6CF5-486B-8D91-6373830B67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t="-39299"/>
            <a:stretch/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>
              <a:extLst>
                <a:ext uri="{FF2B5EF4-FFF2-40B4-BE49-F238E27FC236}">
                  <a16:creationId xmlns:a16="http://schemas.microsoft.com/office/drawing/2014/main" id="{419F73E6-8430-4D91-B381-92179A8749E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2922620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2010">
            <a:extLst>
              <a:ext uri="{FF2B5EF4-FFF2-40B4-BE49-F238E27FC236}">
                <a16:creationId xmlns:a16="http://schemas.microsoft.com/office/drawing/2014/main" id="{97D16C68-09BE-48D4-B317-0E62385A4AB7}"/>
              </a:ext>
            </a:extLst>
          </p:cNvPr>
          <p:cNvSpPr txBox="1"/>
          <p:nvPr userDrawn="1"/>
        </p:nvSpPr>
        <p:spPr>
          <a:xfrm>
            <a:off x="921270" y="2093253"/>
            <a:ext cx="2282428" cy="78105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>
              <a:lnSpc>
                <a:spcPct val="83333"/>
              </a:lnSpc>
            </a:pPr>
            <a:r>
              <a:rPr lang="zh-CN" altLang="en-US" sz="6125" spc="-123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Object 2011">
            <a:extLst>
              <a:ext uri="{FF2B5EF4-FFF2-40B4-BE49-F238E27FC236}">
                <a16:creationId xmlns:a16="http://schemas.microsoft.com/office/drawing/2014/main" id="{724F8D4B-8C2E-4306-B787-654B6E9690BC}"/>
              </a:ext>
            </a:extLst>
          </p:cNvPr>
          <p:cNvSpPr txBox="1"/>
          <p:nvPr userDrawn="1"/>
        </p:nvSpPr>
        <p:spPr>
          <a:xfrm>
            <a:off x="771525" y="3213440"/>
            <a:ext cx="2781300" cy="4572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/>
            <a:r>
              <a:rPr lang="en-US" altLang="zh-CN" sz="3000" spc="12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BD6EAB5C-51C9-44D9-9038-D6187D86B09C}"/>
              </a:ext>
            </a:extLst>
          </p:cNvPr>
          <p:cNvSpPr/>
          <p:nvPr userDrawn="1"/>
        </p:nvSpPr>
        <p:spPr>
          <a:xfrm>
            <a:off x="-21616" y="-26544"/>
            <a:ext cx="3958617" cy="68845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  <a:gd name="connsiteX0" fmla="*/ 5092700 w 9051317"/>
              <a:gd name="connsiteY0" fmla="*/ 0 h 6884544"/>
              <a:gd name="connsiteX1" fmla="*/ 8724495 w 9051317"/>
              <a:gd name="connsiteY1" fmla="*/ 12700 h 6884544"/>
              <a:gd name="connsiteX2" fmla="*/ 8832115 w 9051317"/>
              <a:gd name="connsiteY2" fmla="*/ 478995 h 6884544"/>
              <a:gd name="connsiteX3" fmla="*/ 9051317 w 9051317"/>
              <a:gd name="connsiteY3" fmla="*/ 2653428 h 6884544"/>
              <a:gd name="connsiteX4" fmla="*/ 8203435 w 9051317"/>
              <a:gd name="connsiteY4" fmla="*/ 6853135 h 6884544"/>
              <a:gd name="connsiteX5" fmla="*/ 8189236 w 9051317"/>
              <a:gd name="connsiteY5" fmla="*/ 6884544 h 6884544"/>
              <a:gd name="connsiteX6" fmla="*/ 0 w 9051317"/>
              <a:gd name="connsiteY6" fmla="*/ 6884544 h 6884544"/>
              <a:gd name="connsiteX7" fmla="*/ 5092700 w 9051317"/>
              <a:gd name="connsiteY7" fmla="*/ 0 h 6884544"/>
              <a:gd name="connsiteX0" fmla="*/ 0 w 3958617"/>
              <a:gd name="connsiteY0" fmla="*/ 0 h 6884544"/>
              <a:gd name="connsiteX1" fmla="*/ 3631795 w 3958617"/>
              <a:gd name="connsiteY1" fmla="*/ 12700 h 6884544"/>
              <a:gd name="connsiteX2" fmla="*/ 3739415 w 3958617"/>
              <a:gd name="connsiteY2" fmla="*/ 478995 h 6884544"/>
              <a:gd name="connsiteX3" fmla="*/ 3958617 w 3958617"/>
              <a:gd name="connsiteY3" fmla="*/ 2653428 h 6884544"/>
              <a:gd name="connsiteX4" fmla="*/ 3110735 w 3958617"/>
              <a:gd name="connsiteY4" fmla="*/ 6853135 h 6884544"/>
              <a:gd name="connsiteX5" fmla="*/ 3096536 w 3958617"/>
              <a:gd name="connsiteY5" fmla="*/ 6884544 h 6884544"/>
              <a:gd name="connsiteX6" fmla="*/ 0 w 3958617"/>
              <a:gd name="connsiteY6" fmla="*/ 6884544 h 6884544"/>
              <a:gd name="connsiteX7" fmla="*/ 0 w 3958617"/>
              <a:gd name="connsiteY7" fmla="*/ 0 h 68845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958617" h="6884544">
                <a:moveTo>
                  <a:pt x="0" y="0"/>
                </a:moveTo>
                <a:lnTo>
                  <a:pt x="3631795" y="12700"/>
                </a:lnTo>
                <a:lnTo>
                  <a:pt x="3739415" y="478995"/>
                </a:lnTo>
                <a:cubicBezTo>
                  <a:pt x="3883139" y="1181357"/>
                  <a:pt x="3958617" y="1908578"/>
                  <a:pt x="3958617" y="2653428"/>
                </a:cubicBezTo>
                <a:cubicBezTo>
                  <a:pt x="3958617" y="4143128"/>
                  <a:pt x="3656707" y="5562314"/>
                  <a:pt x="3110735" y="6853135"/>
                </a:cubicBezTo>
                <a:lnTo>
                  <a:pt x="3096536" y="6884544"/>
                </a:lnTo>
                <a:lnTo>
                  <a:pt x="0" y="68845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BB2CC4E1-7380-47A3-B004-2A40D778D829}"/>
              </a:ext>
            </a:extLst>
          </p:cNvPr>
          <p:cNvSpPr/>
          <p:nvPr userDrawn="1"/>
        </p:nvSpPr>
        <p:spPr>
          <a:xfrm>
            <a:off x="-45697" y="-29720"/>
            <a:ext cx="3686175" cy="6890895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  <a:gd name="connsiteX0" fmla="*/ 4523504 w 7775476"/>
              <a:gd name="connsiteY0" fmla="*/ 0 h 6870674"/>
              <a:gd name="connsiteX1" fmla="*/ 7326808 w 7775476"/>
              <a:gd name="connsiteY1" fmla="*/ 12674 h 6870674"/>
              <a:gd name="connsiteX2" fmla="*/ 7370317 w 7775476"/>
              <a:gd name="connsiteY2" fmla="*/ 119746 h 6870674"/>
              <a:gd name="connsiteX3" fmla="*/ 7775476 w 7775476"/>
              <a:gd name="connsiteY3" fmla="*/ 2347313 h 6870674"/>
              <a:gd name="connsiteX4" fmla="*/ 6040912 w 7775476"/>
              <a:gd name="connsiteY4" fmla="*/ 6703392 h 6870674"/>
              <a:gd name="connsiteX5" fmla="*/ 5876541 w 7775476"/>
              <a:gd name="connsiteY5" fmla="*/ 6870674 h 6870674"/>
              <a:gd name="connsiteX6" fmla="*/ 0 w 7775476"/>
              <a:gd name="connsiteY6" fmla="*/ 6870674 h 6870674"/>
              <a:gd name="connsiteX7" fmla="*/ 4523504 w 7775476"/>
              <a:gd name="connsiteY7" fmla="*/ 0 h 6870674"/>
              <a:gd name="connsiteX0" fmla="*/ 0 w 3251972"/>
              <a:gd name="connsiteY0" fmla="*/ 0 h 6870674"/>
              <a:gd name="connsiteX1" fmla="*/ 2803304 w 3251972"/>
              <a:gd name="connsiteY1" fmla="*/ 12674 h 6870674"/>
              <a:gd name="connsiteX2" fmla="*/ 2846813 w 3251972"/>
              <a:gd name="connsiteY2" fmla="*/ 119746 h 6870674"/>
              <a:gd name="connsiteX3" fmla="*/ 3251972 w 3251972"/>
              <a:gd name="connsiteY3" fmla="*/ 2347313 h 6870674"/>
              <a:gd name="connsiteX4" fmla="*/ 1517408 w 3251972"/>
              <a:gd name="connsiteY4" fmla="*/ 6703392 h 6870674"/>
              <a:gd name="connsiteX5" fmla="*/ 1353037 w 3251972"/>
              <a:gd name="connsiteY5" fmla="*/ 6870674 h 6870674"/>
              <a:gd name="connsiteX6" fmla="*/ 0 w 3251972"/>
              <a:gd name="connsiteY6" fmla="*/ 6858000 h 6870674"/>
              <a:gd name="connsiteX7" fmla="*/ 0 w 3251972"/>
              <a:gd name="connsiteY7" fmla="*/ 0 h 6870674"/>
              <a:gd name="connsiteX0" fmla="*/ 14066 w 3266038"/>
              <a:gd name="connsiteY0" fmla="*/ 0 h 6877012"/>
              <a:gd name="connsiteX1" fmla="*/ 2817370 w 3266038"/>
              <a:gd name="connsiteY1" fmla="*/ 12674 h 6877012"/>
              <a:gd name="connsiteX2" fmla="*/ 2860879 w 3266038"/>
              <a:gd name="connsiteY2" fmla="*/ 119746 h 6877012"/>
              <a:gd name="connsiteX3" fmla="*/ 3266038 w 3266038"/>
              <a:gd name="connsiteY3" fmla="*/ 2347313 h 6877012"/>
              <a:gd name="connsiteX4" fmla="*/ 1531474 w 3266038"/>
              <a:gd name="connsiteY4" fmla="*/ 6703392 h 6877012"/>
              <a:gd name="connsiteX5" fmla="*/ 1367103 w 3266038"/>
              <a:gd name="connsiteY5" fmla="*/ 6870674 h 6877012"/>
              <a:gd name="connsiteX6" fmla="*/ 0 w 3266038"/>
              <a:gd name="connsiteY6" fmla="*/ 6877012 h 6877012"/>
              <a:gd name="connsiteX7" fmla="*/ 14066 w 3266038"/>
              <a:gd name="connsiteY7" fmla="*/ 0 h 6877012"/>
              <a:gd name="connsiteX0" fmla="*/ 14066 w 3266038"/>
              <a:gd name="connsiteY0" fmla="*/ 0 h 6877012"/>
              <a:gd name="connsiteX1" fmla="*/ 2817370 w 3266038"/>
              <a:gd name="connsiteY1" fmla="*/ 12674 h 6877012"/>
              <a:gd name="connsiteX2" fmla="*/ 2860879 w 3266038"/>
              <a:gd name="connsiteY2" fmla="*/ 119746 h 6877012"/>
              <a:gd name="connsiteX3" fmla="*/ 3266038 w 3266038"/>
              <a:gd name="connsiteY3" fmla="*/ 2347313 h 6877012"/>
              <a:gd name="connsiteX4" fmla="*/ 1531474 w 3266038"/>
              <a:gd name="connsiteY4" fmla="*/ 6703392 h 6877012"/>
              <a:gd name="connsiteX5" fmla="*/ 1367103 w 3266038"/>
              <a:gd name="connsiteY5" fmla="*/ 6877011 h 6877012"/>
              <a:gd name="connsiteX6" fmla="*/ 0 w 3266038"/>
              <a:gd name="connsiteY6" fmla="*/ 6877012 h 6877012"/>
              <a:gd name="connsiteX7" fmla="*/ 14066 w 3266038"/>
              <a:gd name="connsiteY7" fmla="*/ 0 h 68770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266038" h="6877012">
                <a:moveTo>
                  <a:pt x="14066" y="0"/>
                </a:moveTo>
                <a:lnTo>
                  <a:pt x="2817370" y="12674"/>
                </a:lnTo>
                <a:lnTo>
                  <a:pt x="2860879" y="119746"/>
                </a:lnTo>
                <a:cubicBezTo>
                  <a:pt x="3122991" y="814337"/>
                  <a:pt x="3266038" y="1564616"/>
                  <a:pt x="3266038" y="2347313"/>
                </a:cubicBezTo>
                <a:cubicBezTo>
                  <a:pt x="3266038" y="4024521"/>
                  <a:pt x="2609189" y="5552872"/>
                  <a:pt x="1531474" y="6703392"/>
                </a:cubicBezTo>
                <a:lnTo>
                  <a:pt x="1367103" y="6877011"/>
                </a:lnTo>
                <a:lnTo>
                  <a:pt x="0" y="6877012"/>
                </a:lnTo>
                <a:cubicBezTo>
                  <a:pt x="4689" y="4584675"/>
                  <a:pt x="9377" y="2292337"/>
                  <a:pt x="14066" y="0"/>
                </a:cubicBezTo>
                <a:close/>
              </a:path>
            </a:pathLst>
          </a:custGeom>
          <a:solidFill>
            <a:srgbClr val="A620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Object 109">
            <a:extLst>
              <a:ext uri="{FF2B5EF4-FFF2-40B4-BE49-F238E27FC236}">
                <a16:creationId xmlns:a16="http://schemas.microsoft.com/office/drawing/2014/main" id="{BEBD6282-AE46-4FC1-BD41-226149B53843}"/>
              </a:ext>
            </a:extLst>
          </p:cNvPr>
          <p:cNvSpPr txBox="1"/>
          <p:nvPr userDrawn="1"/>
        </p:nvSpPr>
        <p:spPr>
          <a:xfrm>
            <a:off x="662967" y="1546526"/>
            <a:ext cx="2146653" cy="877385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 defTabSz="457200">
              <a:lnSpc>
                <a:spcPct val="104530"/>
              </a:lnSpc>
            </a:pPr>
            <a:r>
              <a:rPr lang="zh-CN" altLang="en-US" sz="4400" b="1" spc="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en-US" altLang="zh-CN" sz="4400" b="1" spc="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1ED53AB2-8A56-464B-B4B9-C961F4B31A6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A9703949-3128-45C4-8974-C5E9B1EE36F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/>
        </p:blipFill>
        <p:spPr>
          <a:xfrm>
            <a:off x="1119809" y="2801269"/>
            <a:ext cx="1181100" cy="132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97635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>
            <a:extLst>
              <a:ext uri="{FF2B5EF4-FFF2-40B4-BE49-F238E27FC236}">
                <a16:creationId xmlns:a16="http://schemas.microsoft.com/office/drawing/2014/main" id="{9C2FEFC0-9A89-4F07-B1CD-33CD8C751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587" y="3066615"/>
            <a:ext cx="10272409" cy="724770"/>
          </a:xfrm>
          <a:prstGeom prst="rect">
            <a:avLst/>
          </a:prstGeom>
          <a:noFill/>
          <a:effectLst/>
        </p:spPr>
        <p:txBody>
          <a:bodyPr anchor="b"/>
          <a:lstStyle>
            <a:lvl1pPr algn="ctr">
              <a:defRPr sz="4400" b="1" spc="300">
                <a:solidFill>
                  <a:srgbClr val="A62038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>
            <a:extLst>
              <a:ext uri="{FF2B5EF4-FFF2-40B4-BE49-F238E27FC236}">
                <a16:creationId xmlns:a16="http://schemas.microsoft.com/office/drawing/2014/main" id="{087AB473-276D-46A5-8DF3-B88633F40F5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50587" y="4054966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31" name="矩形: 剪去单角 30">
            <a:extLst>
              <a:ext uri="{FF2B5EF4-FFF2-40B4-BE49-F238E27FC236}">
                <a16:creationId xmlns:a16="http://schemas.microsoft.com/office/drawing/2014/main" id="{C3B26717-FDA4-4F26-9FCA-EBA182F70EF2}"/>
              </a:ext>
            </a:extLst>
          </p:cNvPr>
          <p:cNvSpPr/>
          <p:nvPr userDrawn="1"/>
        </p:nvSpPr>
        <p:spPr>
          <a:xfrm rot="5400000" flipV="1">
            <a:off x="6070791" y="736789"/>
            <a:ext cx="45719" cy="12196703"/>
          </a:xfrm>
          <a:prstGeom prst="snip1Rect">
            <a:avLst>
              <a:gd name="adj" fmla="val 0"/>
            </a:avLst>
          </a:prstGeom>
          <a:solidFill>
            <a:schemeClr val="bg2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: 圆顶角 9">
            <a:extLst>
              <a:ext uri="{FF2B5EF4-FFF2-40B4-BE49-F238E27FC236}">
                <a16:creationId xmlns:a16="http://schemas.microsoft.com/office/drawing/2014/main" id="{C6EAC59D-4349-45BF-8343-EDDEA7B82FDE}"/>
              </a:ext>
            </a:extLst>
          </p:cNvPr>
          <p:cNvSpPr/>
          <p:nvPr userDrawn="1"/>
        </p:nvSpPr>
        <p:spPr>
          <a:xfrm flipV="1">
            <a:off x="0" y="-1"/>
            <a:ext cx="12192000" cy="2411846"/>
          </a:xfrm>
          <a:prstGeom prst="round2SameRect">
            <a:avLst>
              <a:gd name="adj1" fmla="val 38659"/>
              <a:gd name="adj2" fmla="val 0"/>
            </a:avLst>
          </a:prstGeom>
          <a:solidFill>
            <a:srgbClr val="A620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422562-90E9-478A-BD5F-F1C753494C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8" name="标题 13">
            <a:extLst>
              <a:ext uri="{FF2B5EF4-FFF2-40B4-BE49-F238E27FC236}">
                <a16:creationId xmlns:a16="http://schemas.microsoft.com/office/drawing/2014/main" id="{3340E65D-34C4-46A8-BF3C-A598C812F427}"/>
              </a:ext>
            </a:extLst>
          </p:cNvPr>
          <p:cNvSpPr txBox="1">
            <a:spLocks/>
          </p:cNvSpPr>
          <p:nvPr userDrawn="1"/>
        </p:nvSpPr>
        <p:spPr>
          <a:xfrm>
            <a:off x="9836672" y="-510395"/>
            <a:ext cx="2483796" cy="492319"/>
          </a:xfrm>
          <a:prstGeom prst="rect">
            <a:avLst/>
          </a:prstGeom>
          <a:noFill/>
          <a:effectLst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300">
                <a:solidFill>
                  <a:srgbClr val="A62038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800" b="0" i="1" dirty="0"/>
              <a:t>SJTU</a:t>
            </a:r>
            <a:endParaRPr lang="zh-CN" altLang="en-US" sz="1800" b="0" i="1" dirty="0"/>
          </a:p>
        </p:txBody>
      </p:sp>
      <p:grpSp>
        <p:nvGrpSpPr>
          <p:cNvPr id="9" name="组合 8">
            <a:extLst>
              <a:ext uri="{FF2B5EF4-FFF2-40B4-BE49-F238E27FC236}">
                <a16:creationId xmlns:a16="http://schemas.microsoft.com/office/drawing/2014/main" id="{F8272E20-54D5-4331-9A61-EED5BEA34270}"/>
              </a:ext>
            </a:extLst>
          </p:cNvPr>
          <p:cNvGrpSpPr/>
          <p:nvPr userDrawn="1"/>
        </p:nvGrpSpPr>
        <p:grpSpPr>
          <a:xfrm>
            <a:off x="8330949" y="732786"/>
            <a:ext cx="2895851" cy="747975"/>
            <a:chOff x="1142749" y="5535283"/>
            <a:chExt cx="2895851" cy="747975"/>
          </a:xfrm>
        </p:grpSpPr>
        <p:pic>
          <p:nvPicPr>
            <p:cNvPr id="11" name="图片 10">
              <a:extLst>
                <a:ext uri="{FF2B5EF4-FFF2-40B4-BE49-F238E27FC236}">
                  <a16:creationId xmlns:a16="http://schemas.microsoft.com/office/drawing/2014/main" id="{F29375F3-17D9-4F26-A5A8-65B1D2F886C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 cstate="screen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saturation sat="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t="-39299"/>
            <a:stretch/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B6277559-1A23-4398-9EE5-991AD8C5AFA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4261916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>
            <a:extLst>
              <a:ext uri="{FF2B5EF4-FFF2-40B4-BE49-F238E27FC236}">
                <a16:creationId xmlns:a16="http://schemas.microsoft.com/office/drawing/2014/main" id="{67FC2370-9903-431E-9BFF-5851F1A7F254}"/>
              </a:ext>
            </a:extLst>
          </p:cNvPr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>
            <a:extLst>
              <a:ext uri="{FF2B5EF4-FFF2-40B4-BE49-F238E27FC236}">
                <a16:creationId xmlns:a16="http://schemas.microsoft.com/office/drawing/2014/main" id="{C6EAC59D-4349-45BF-8343-EDDEA7B82FDE}"/>
              </a:ext>
            </a:extLst>
          </p:cNvPr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A620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>
            <a:extLst>
              <a:ext uri="{FF2B5EF4-FFF2-40B4-BE49-F238E27FC236}">
                <a16:creationId xmlns:a16="http://schemas.microsoft.com/office/drawing/2014/main" id="{9C2FEFC0-9A89-4F07-B1CD-33CD8C751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>
            <a:extLst>
              <a:ext uri="{FF2B5EF4-FFF2-40B4-BE49-F238E27FC236}">
                <a16:creationId xmlns:a16="http://schemas.microsoft.com/office/drawing/2014/main" id="{087AB473-276D-46A5-8DF3-B88633F40F5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1422562-90E9-478A-BD5F-F1C753494C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608E037-5B12-4937-92DE-AA449CE572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/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0990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常规样式（1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>
            <a:extLst>
              <a:ext uri="{FF2B5EF4-FFF2-40B4-BE49-F238E27FC236}">
                <a16:creationId xmlns:a16="http://schemas.microsoft.com/office/drawing/2014/main" id="{55B5EF86-CD68-45F5-B469-E0C751A7F1CE}"/>
              </a:ext>
            </a:extLst>
          </p:cNvPr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A620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0E3A7107-0A14-4195-8DEB-51F0B46D6B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>
            <a:extLst>
              <a:ext uri="{FF2B5EF4-FFF2-40B4-BE49-F238E27FC236}">
                <a16:creationId xmlns:a16="http://schemas.microsoft.com/office/drawing/2014/main" id="{2FF6FEE6-2A34-4756-8F6B-3232EC37527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7676" y="1190090"/>
            <a:ext cx="11174254" cy="4765791"/>
          </a:xfrm>
          <a:prstGeom prst="rect">
            <a:avLst/>
          </a:prstGeom>
        </p:spPr>
        <p:txBody>
          <a:bodyPr/>
          <a:lstStyle>
            <a:lvl1pPr marL="342900" indent="-342900">
              <a:lnSpc>
                <a:spcPct val="130000"/>
              </a:lnSpc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p"/>
              <a:defRPr sz="2400" b="1" spc="300">
                <a:solidFill>
                  <a:schemeClr val="accent2">
                    <a:lumMod val="50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400" spc="300">
                <a:solidFill>
                  <a:schemeClr val="accent2">
                    <a:lumMod val="50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2000" spc="300">
                <a:solidFill>
                  <a:schemeClr val="accent2">
                    <a:lumMod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chemeClr val="accent1">
                  <a:lumMod val="60000"/>
                  <a:lumOff val="40000"/>
                </a:schemeClr>
              </a:buClr>
              <a:buFont typeface="Arial" panose="020B0604020202020204" pitchFamily="34" charset="0"/>
              <a:buChar char="•"/>
              <a:defRPr sz="1800" spc="300">
                <a:solidFill>
                  <a:schemeClr val="accent2">
                    <a:lumMod val="50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13" name="等腰三角形 12">
            <a:extLst>
              <a:ext uri="{FF2B5EF4-FFF2-40B4-BE49-F238E27FC236}">
                <a16:creationId xmlns:a16="http://schemas.microsoft.com/office/drawing/2014/main" id="{298FCD2B-7162-4061-910A-CF6DA7FCF72F}"/>
              </a:ext>
            </a:extLst>
          </p:cNvPr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rgbClr val="CC9B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978FE0F8-F560-46AD-979D-DC4DA8E97A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39299"/>
          <a:stretch/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15E6FE7B-9D16-4671-AD75-73D99120F1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0" name="矩形: 剪去单角 9">
            <a:extLst>
              <a:ext uri="{FF2B5EF4-FFF2-40B4-BE49-F238E27FC236}">
                <a16:creationId xmlns:a16="http://schemas.microsoft.com/office/drawing/2014/main" id="{752E5EA2-2049-4228-A86C-1C3E5848C258}"/>
              </a:ext>
            </a:extLst>
          </p:cNvPr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B8F005B9-958D-43F6-8A0E-ED9EE4B9FBA7}"/>
              </a:ext>
            </a:extLst>
          </p:cNvPr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704E642-7865-40C8-8706-ACE4EE3ED1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03" b="31510"/>
          <a:stretch/>
        </p:blipFill>
        <p:spPr>
          <a:xfrm>
            <a:off x="996570" y="6720427"/>
            <a:ext cx="677129" cy="12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9111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常规样式（2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平行四边形 17">
            <a:extLst>
              <a:ext uri="{FF2B5EF4-FFF2-40B4-BE49-F238E27FC236}">
                <a16:creationId xmlns:a16="http://schemas.microsoft.com/office/drawing/2014/main" id="{55B5EF86-CD68-45F5-B469-E0C751A7F1CE}"/>
              </a:ext>
            </a:extLst>
          </p:cNvPr>
          <p:cNvSpPr/>
          <p:nvPr userDrawn="1"/>
        </p:nvSpPr>
        <p:spPr>
          <a:xfrm>
            <a:off x="0" y="1"/>
            <a:ext cx="12191483" cy="830940"/>
          </a:xfrm>
          <a:prstGeom prst="parallelogram">
            <a:avLst>
              <a:gd name="adj" fmla="val 0"/>
            </a:avLst>
          </a:prstGeom>
          <a:solidFill>
            <a:srgbClr val="A620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文本占位符 31">
            <a:extLst>
              <a:ext uri="{FF2B5EF4-FFF2-40B4-BE49-F238E27FC236}">
                <a16:creationId xmlns:a16="http://schemas.microsoft.com/office/drawing/2014/main" id="{0E3A7107-0A14-4195-8DEB-51F0B46D6BB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63076" y="125299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3" name="等腰三角形 12">
            <a:extLst>
              <a:ext uri="{FF2B5EF4-FFF2-40B4-BE49-F238E27FC236}">
                <a16:creationId xmlns:a16="http://schemas.microsoft.com/office/drawing/2014/main" id="{298FCD2B-7162-4061-910A-CF6DA7FCF72F}"/>
              </a:ext>
            </a:extLst>
          </p:cNvPr>
          <p:cNvSpPr/>
          <p:nvPr userDrawn="1"/>
        </p:nvSpPr>
        <p:spPr>
          <a:xfrm rot="5400000">
            <a:off x="159636" y="354693"/>
            <a:ext cx="429986" cy="139700"/>
          </a:xfrm>
          <a:prstGeom prst="triangle">
            <a:avLst/>
          </a:prstGeom>
          <a:solidFill>
            <a:srgbClr val="CC9B8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978FE0F8-F560-46AD-979D-DC4DA8E97AFE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screen">
            <a:duotone>
              <a:schemeClr val="accent5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t="-39299"/>
          <a:stretch/>
        </p:blipFill>
        <p:spPr>
          <a:xfrm>
            <a:off x="9299011" y="144759"/>
            <a:ext cx="2626310" cy="455772"/>
          </a:xfrm>
          <a:prstGeom prst="rect">
            <a:avLst/>
          </a:prstGeom>
        </p:spPr>
      </p:pic>
      <p:sp>
        <p:nvSpPr>
          <p:cNvPr id="9" name="灯片编号占位符 5">
            <a:extLst>
              <a:ext uri="{FF2B5EF4-FFF2-40B4-BE49-F238E27FC236}">
                <a16:creationId xmlns:a16="http://schemas.microsoft.com/office/drawing/2014/main" id="{15E6FE7B-9D16-4671-AD75-73D99120F1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8570" y="6423126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sp>
        <p:nvSpPr>
          <p:cNvPr id="10" name="矩形: 剪去单角 9">
            <a:extLst>
              <a:ext uri="{FF2B5EF4-FFF2-40B4-BE49-F238E27FC236}">
                <a16:creationId xmlns:a16="http://schemas.microsoft.com/office/drawing/2014/main" id="{752E5EA2-2049-4228-A86C-1C3E5848C258}"/>
              </a:ext>
            </a:extLst>
          </p:cNvPr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B8F005B9-958D-43F6-8A0E-ED9EE4B9FBA7}"/>
              </a:ext>
            </a:extLst>
          </p:cNvPr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1B0DE7F3-A485-4CE9-A8C4-DEC015111BF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803" b="31510"/>
          <a:stretch/>
        </p:blipFill>
        <p:spPr>
          <a:xfrm>
            <a:off x="996570" y="6720427"/>
            <a:ext cx="677129" cy="128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1173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>
            <a:extLst>
              <a:ext uri="{FF2B5EF4-FFF2-40B4-BE49-F238E27FC236}">
                <a16:creationId xmlns:a16="http://schemas.microsoft.com/office/drawing/2014/main" id="{9C2FEFC0-9A89-4F07-B1CD-33CD8C751E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8471" y="1216448"/>
            <a:ext cx="10468729" cy="775349"/>
          </a:xfrm>
          <a:prstGeom prst="rect">
            <a:avLst/>
          </a:prstGeom>
          <a:noFill/>
          <a:effectLst/>
        </p:spPr>
        <p:txBody>
          <a:bodyPr anchor="ctr"/>
          <a:lstStyle>
            <a:lvl1pPr algn="l">
              <a:defRPr sz="4400" b="1" spc="300">
                <a:solidFill>
                  <a:srgbClr val="A62038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19" name="文本占位符 38">
            <a:extLst>
              <a:ext uri="{FF2B5EF4-FFF2-40B4-BE49-F238E27FC236}">
                <a16:creationId xmlns:a16="http://schemas.microsoft.com/office/drawing/2014/main" id="{087AB473-276D-46A5-8DF3-B88633F40F5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1418471" y="2746674"/>
            <a:ext cx="9845113" cy="1534265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5E2D012-770F-467C-AB53-8051EA55EFDF}"/>
              </a:ext>
            </a:extLst>
          </p:cNvPr>
          <p:cNvCxnSpPr>
            <a:cxnSpLocks/>
          </p:cNvCxnSpPr>
          <p:nvPr userDrawn="1"/>
        </p:nvCxnSpPr>
        <p:spPr>
          <a:xfrm>
            <a:off x="1418471" y="2344233"/>
            <a:ext cx="95543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圆顶角 11">
            <a:extLst>
              <a:ext uri="{FF2B5EF4-FFF2-40B4-BE49-F238E27FC236}">
                <a16:creationId xmlns:a16="http://schemas.microsoft.com/office/drawing/2014/main" id="{26385CF2-BF7F-4D1B-B7F7-C14846B24D94}"/>
              </a:ext>
            </a:extLst>
          </p:cNvPr>
          <p:cNvSpPr/>
          <p:nvPr userDrawn="1"/>
        </p:nvSpPr>
        <p:spPr>
          <a:xfrm rot="16200000" flipV="1">
            <a:off x="-2540271" y="3174998"/>
            <a:ext cx="5817139" cy="736601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A62038"/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灯片编号占位符 5">
            <a:extLst>
              <a:ext uri="{FF2B5EF4-FFF2-40B4-BE49-F238E27FC236}">
                <a16:creationId xmlns:a16="http://schemas.microsoft.com/office/drawing/2014/main" id="{AAFD3512-4D16-4604-BEE9-BB330CE60F9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pPr/>
              <a:t>‹#›</a:t>
            </a:fld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55F530CC-3995-4D5C-8B75-1647CEE56EE3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aturation sat="0"/>
                    </a14:imgEffect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/>
        </p:blipFill>
        <p:spPr>
          <a:xfrm>
            <a:off x="86033" y="748756"/>
            <a:ext cx="564529" cy="631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6370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>
            <a:extLst>
              <a:ext uri="{FF2B5EF4-FFF2-40B4-BE49-F238E27FC236}">
                <a16:creationId xmlns:a16="http://schemas.microsoft.com/office/drawing/2014/main" id="{9C3CF109-AFDF-4405-B2CB-EE413ABA97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5847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8" r:id="rId1"/>
    <p:sldLayoutId id="2147483693" r:id="rId2"/>
    <p:sldLayoutId id="2147483699" r:id="rId3"/>
    <p:sldLayoutId id="2147483675" r:id="rId4"/>
    <p:sldLayoutId id="2147483680" r:id="rId5"/>
    <p:sldLayoutId id="2147483696" r:id="rId6"/>
    <p:sldLayoutId id="2147483700" r:id="rId7"/>
    <p:sldLayoutId id="2147483702" r:id="rId8"/>
    <p:sldLayoutId id="2147483681" r:id="rId9"/>
    <p:sldLayoutId id="2147483651" r:id="rId10"/>
    <p:sldLayoutId id="2147483695" r:id="rId11"/>
    <p:sldLayoutId id="2147483701" r:id="rId12"/>
    <p:sldLayoutId id="2147483684" r:id="rId13"/>
    <p:sldLayoutId id="2147483652" r:id="rId14"/>
    <p:sldLayoutId id="2147483694" r:id="rId15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192" userDrawn="1">
          <p15:clr>
            <a:srgbClr val="F26B43"/>
          </p15:clr>
        </p15:guide>
        <p15:guide id="2" pos="7488" userDrawn="1">
          <p15:clr>
            <a:srgbClr val="F26B43"/>
          </p15:clr>
        </p15:guide>
        <p15:guide id="3" orient="horz" pos="432" userDrawn="1">
          <p15:clr>
            <a:srgbClr val="F26B43"/>
          </p15:clr>
        </p15:guide>
        <p15:guide id="4" orient="horz" pos="472" userDrawn="1">
          <p15:clr>
            <a:srgbClr val="F26B43"/>
          </p15:clr>
        </p15:guide>
        <p15:guide id="5" orient="horz" pos="4104" userDrawn="1">
          <p15:clr>
            <a:srgbClr val="F26B43"/>
          </p15:clr>
        </p15:guide>
        <p15:guide id="6" orient="horz" pos="4056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4.wdp"/><Relationship Id="rId3" Type="http://schemas.microsoft.com/office/2007/relationships/hdphoto" Target="../media/hdphoto3.wdp"/><Relationship Id="rId7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.png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2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F48A5031-B257-4BCC-9C72-BD82F4C2E894}"/>
              </a:ext>
            </a:extLst>
          </p:cNvPr>
          <p:cNvSpPr/>
          <p:nvPr/>
        </p:nvSpPr>
        <p:spPr>
          <a:xfrm>
            <a:off x="-1" y="-13844"/>
            <a:ext cx="297326" cy="6871844"/>
          </a:xfrm>
          <a:prstGeom prst="roundRect">
            <a:avLst>
              <a:gd name="adj" fmla="val 0"/>
            </a:avLst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16" name="图片占位符 5">
            <a:extLst>
              <a:ext uri="{FF2B5EF4-FFF2-40B4-BE49-F238E27FC236}">
                <a16:creationId xmlns:a16="http://schemas.microsoft.com/office/drawing/2014/main" id="{B3DA79C4-DBCF-4139-BBC2-57ABE1168DD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12951" y="-13844"/>
            <a:ext cx="12179048" cy="6871844"/>
          </a:xfrm>
          <a:prstGeom prst="rect">
            <a:avLst/>
          </a:prstGeom>
        </p:spPr>
      </p:pic>
      <p:sp>
        <p:nvSpPr>
          <p:cNvPr id="5" name="任意多边形: 形状 4">
            <a:extLst>
              <a:ext uri="{FF2B5EF4-FFF2-40B4-BE49-F238E27FC236}">
                <a16:creationId xmlns:a16="http://schemas.microsoft.com/office/drawing/2014/main" id="{DCB7B766-6D7C-489C-94D0-51EF075B41ED}"/>
              </a:ext>
            </a:extLst>
          </p:cNvPr>
          <p:cNvSpPr/>
          <p:nvPr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任意多边形: 形状 5">
            <a:extLst>
              <a:ext uri="{FF2B5EF4-FFF2-40B4-BE49-F238E27FC236}">
                <a16:creationId xmlns:a16="http://schemas.microsoft.com/office/drawing/2014/main" id="{F31E5E01-E43C-4BD8-926A-97C0FEAAF05A}"/>
              </a:ext>
            </a:extLst>
          </p:cNvPr>
          <p:cNvSpPr/>
          <p:nvPr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A620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0C48E97D-88BC-437D-8C49-8E0067159F6D}"/>
              </a:ext>
            </a:extLst>
          </p:cNvPr>
          <p:cNvSpPr txBox="1">
            <a:spLocks/>
          </p:cNvSpPr>
          <p:nvPr/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5400" b="1" kern="1200" spc="3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pc="600" dirty="0"/>
              <a:t>课表小助手验收汇报</a:t>
            </a:r>
            <a:endParaRPr lang="zh-CN" altLang="en-US" dirty="0"/>
          </a:p>
        </p:txBody>
      </p:sp>
      <p:grpSp>
        <p:nvGrpSpPr>
          <p:cNvPr id="11" name="组合 10">
            <a:extLst>
              <a:ext uri="{FF2B5EF4-FFF2-40B4-BE49-F238E27FC236}">
                <a16:creationId xmlns:a16="http://schemas.microsoft.com/office/drawing/2014/main" id="{D5DD2422-3520-4BE8-B878-B31BF50F353C}"/>
              </a:ext>
            </a:extLst>
          </p:cNvPr>
          <p:cNvGrpSpPr/>
          <p:nvPr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12" name="图片 11">
              <a:extLst>
                <a:ext uri="{FF2B5EF4-FFF2-40B4-BE49-F238E27FC236}">
                  <a16:creationId xmlns:a16="http://schemas.microsoft.com/office/drawing/2014/main" id="{CFD4CD05-ED13-4C2C-8AFE-AD7EF7E8D9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 cstate="screen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saturation sat="0"/>
                      </a14:imgEffect>
                      <a14:imgEffect>
                        <a14:brightnessContrast bright="20000" contrast="2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/>
                </a:ext>
              </a:extLst>
            </a:blip>
            <a:srcRect t="-39299"/>
            <a:stretch/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13" name="图片 12">
              <a:extLst>
                <a:ext uri="{FF2B5EF4-FFF2-40B4-BE49-F238E27FC236}">
                  <a16:creationId xmlns:a16="http://schemas.microsoft.com/office/drawing/2014/main" id="{D6E0EA7E-9AE2-4906-A971-CDB99D044FB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lum bright="70000" contrast="-70000"/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  <p:sp>
        <p:nvSpPr>
          <p:cNvPr id="14" name="文本占位符 9">
            <a:extLst>
              <a:ext uri="{FF2B5EF4-FFF2-40B4-BE49-F238E27FC236}">
                <a16:creationId xmlns:a16="http://schemas.microsoft.com/office/drawing/2014/main" id="{E2019E2E-879B-4D36-B498-1C60A94215A2}"/>
              </a:ext>
            </a:extLst>
          </p:cNvPr>
          <p:cNvSpPr txBox="1">
            <a:spLocks/>
          </p:cNvSpPr>
          <p:nvPr/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buNone/>
            </a:pPr>
            <a:r>
              <a:rPr lang="zh-CN" altLang="en-US" sz="1800" spc="600" dirty="0">
                <a:solidFill>
                  <a:schemeClr val="bg1"/>
                </a:solidFill>
              </a:rPr>
              <a:t>第</a:t>
            </a:r>
            <a:r>
              <a:rPr lang="en-US" altLang="zh-CN" sz="1800" spc="600" dirty="0">
                <a:solidFill>
                  <a:schemeClr val="bg1"/>
                </a:solidFill>
              </a:rPr>
              <a:t>7</a:t>
            </a:r>
            <a:r>
              <a:rPr lang="zh-CN" altLang="en-US" sz="1800" spc="600" dirty="0">
                <a:solidFill>
                  <a:schemeClr val="bg1"/>
                </a:solidFill>
              </a:rPr>
              <a:t>组   组员：张倍宜 陈瑞涵 顾一帆</a:t>
            </a:r>
          </a:p>
        </p:txBody>
      </p:sp>
      <p:pic>
        <p:nvPicPr>
          <p:cNvPr id="15" name="图片 14">
            <a:extLst>
              <a:ext uri="{FF2B5EF4-FFF2-40B4-BE49-F238E27FC236}">
                <a16:creationId xmlns:a16="http://schemas.microsoft.com/office/drawing/2014/main" id="{F01CB730-FFEF-47D3-BD1C-8BADB79F66FA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2713" y="254615"/>
            <a:ext cx="2577988" cy="847493"/>
          </a:xfrm>
          <a:prstGeom prst="rect">
            <a:avLst/>
          </a:prstGeom>
        </p:spPr>
      </p:pic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FB270962-398B-42A2-9B90-D222339066DC}"/>
              </a:ext>
            </a:extLst>
          </p:cNvPr>
          <p:cNvCxnSpPr/>
          <p:nvPr/>
        </p:nvCxnSpPr>
        <p:spPr>
          <a:xfrm>
            <a:off x="2590674" y="-624115"/>
            <a:ext cx="148582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3480406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b="0" dirty="0"/>
              <a:t>部署视图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3197FA0-C9DB-41BE-BF3A-29FB5BDD56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10</a:t>
            </a:fld>
            <a:endParaRPr lang="zh-CN" altLang="en-US"/>
          </a:p>
        </p:txBody>
      </p:sp>
      <p:sp>
        <p:nvSpPr>
          <p:cNvPr id="9" name="Object 4014">
            <a:extLst>
              <a:ext uri="{FF2B5EF4-FFF2-40B4-BE49-F238E27FC236}">
                <a16:creationId xmlns:a16="http://schemas.microsoft.com/office/drawing/2014/main" id="{F7CB7BA7-9283-B6C0-AEFD-491D97CB012D}"/>
              </a:ext>
            </a:extLst>
          </p:cNvPr>
          <p:cNvSpPr txBox="1"/>
          <p:nvPr/>
        </p:nvSpPr>
        <p:spPr>
          <a:xfrm>
            <a:off x="563076" y="1722665"/>
            <a:ext cx="5750048" cy="5527221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just">
              <a:lnSpc>
                <a:spcPct val="130000"/>
              </a:lnSpc>
              <a:spcBef>
                <a:spcPts val="600"/>
              </a:spcBef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用户使用课表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APP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，通过互联网连接到服务端。</a:t>
            </a:r>
          </a:p>
          <a:p>
            <a:pPr algn="just">
              <a:lnSpc>
                <a:spcPct val="130000"/>
              </a:lnSpc>
              <a:spcBef>
                <a:spcPts val="600"/>
              </a:spcBef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服务端是一个云服务端，用于处理和响应用户的所有请求。</a:t>
            </a:r>
          </a:p>
          <a:p>
            <a:pPr algn="just">
              <a:lnSpc>
                <a:spcPct val="130000"/>
              </a:lnSpc>
              <a:spcBef>
                <a:spcPts val="600"/>
              </a:spcBef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通过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jAccount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系统，允许用户使用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jAccount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账号登陆，并可以直接从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SJTU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教务网站导入用户的课程安排信息。</a:t>
            </a:r>
          </a:p>
          <a:p>
            <a:pPr marL="285750" indent="-2857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zh-CN" altLang="en-US" dirty="0">
              <a:solidFill>
                <a:schemeClr val="bg1">
                  <a:lumMod val="50000"/>
                </a:schemeClr>
              </a:solidFill>
              <a:latin typeface="+mj-ea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4666C38-A0EF-1B1B-22B9-87367094A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39629" y="1450521"/>
            <a:ext cx="4076020" cy="466788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7951792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b="0" dirty="0"/>
              <a:t>逻辑视图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3197FA0-C9DB-41BE-BF3A-29FB5BDD56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11</a:t>
            </a:fld>
            <a:endParaRPr lang="zh-CN" altLang="en-US"/>
          </a:p>
        </p:txBody>
      </p:sp>
      <p:sp>
        <p:nvSpPr>
          <p:cNvPr id="9" name="Object 4014">
            <a:extLst>
              <a:ext uri="{FF2B5EF4-FFF2-40B4-BE49-F238E27FC236}">
                <a16:creationId xmlns:a16="http://schemas.microsoft.com/office/drawing/2014/main" id="{F7CB7BA7-9283-B6C0-AEFD-491D97CB012D}"/>
              </a:ext>
            </a:extLst>
          </p:cNvPr>
          <p:cNvSpPr txBox="1"/>
          <p:nvPr/>
        </p:nvSpPr>
        <p:spPr>
          <a:xfrm>
            <a:off x="563076" y="1474647"/>
            <a:ext cx="5750048" cy="457921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just">
              <a:lnSpc>
                <a:spcPct val="130000"/>
              </a:lnSpc>
              <a:spcBef>
                <a:spcPts val="600"/>
              </a:spcBef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采用了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Model-View-ViewModel (MVVM)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架构模式。这种架构模式将应用程序的逻辑层、视图层和数据层进行了明确的分离，提高了代码的可维护性和可测试性。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+mj-ea"/>
            </a:endParaRPr>
          </a:p>
          <a:p>
            <a:pPr algn="just">
              <a:lnSpc>
                <a:spcPct val="130000"/>
              </a:lnSpc>
              <a:spcBef>
                <a:spcPts val="600"/>
              </a:spcBef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在此架构中，用户与视图层交互，视图层通过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ViewModel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处理用户请求，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ViewModel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负责业务逻辑的处理并与数据层交互。数据层通过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Database Service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与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SQLite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数据库进行数据的存取操作。这样的分层架构提高了应用程序的模块化程度，增强了代码的可维护性和可测试性。</a:t>
            </a:r>
          </a:p>
          <a:p>
            <a:pPr algn="just">
              <a:lnSpc>
                <a:spcPct val="130000"/>
              </a:lnSpc>
              <a:spcBef>
                <a:spcPts val="600"/>
              </a:spcBef>
            </a:pPr>
            <a:endParaRPr lang="zh-CN" altLang="en-US" dirty="0">
              <a:solidFill>
                <a:schemeClr val="bg1">
                  <a:lumMod val="50000"/>
                </a:schemeClr>
              </a:solidFill>
              <a:latin typeface="+mj-ea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BFC82D1-00F2-BDE7-E374-934FAEC54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4360" y="1204334"/>
            <a:ext cx="3924210" cy="5349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2776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b="0" dirty="0"/>
              <a:t>进程视图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3197FA0-C9DB-41BE-BF3A-29FB5BDD56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12</a:t>
            </a:fld>
            <a:endParaRPr lang="zh-CN" altLang="en-US"/>
          </a:p>
        </p:txBody>
      </p:sp>
      <p:sp>
        <p:nvSpPr>
          <p:cNvPr id="9" name="Object 4014">
            <a:extLst>
              <a:ext uri="{FF2B5EF4-FFF2-40B4-BE49-F238E27FC236}">
                <a16:creationId xmlns:a16="http://schemas.microsoft.com/office/drawing/2014/main" id="{F7CB7BA7-9283-B6C0-AEFD-491D97CB012D}"/>
              </a:ext>
            </a:extLst>
          </p:cNvPr>
          <p:cNvSpPr txBox="1"/>
          <p:nvPr/>
        </p:nvSpPr>
        <p:spPr>
          <a:xfrm>
            <a:off x="563076" y="963386"/>
            <a:ext cx="5750048" cy="5527221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just">
              <a:lnSpc>
                <a:spcPct val="130000"/>
              </a:lnSpc>
              <a:spcBef>
                <a:spcPts val="600"/>
              </a:spcBef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本项目运行在单个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Flutter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应用程序内，不涉及重量级进程（成组的轻量级进程）的划分，主要依赖于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Flutter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的单线程事件循环机制。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+mj-ea"/>
            </a:endParaRPr>
          </a:p>
          <a:p>
            <a:pPr algn="just">
              <a:lnSpc>
                <a:spcPct val="130000"/>
              </a:lnSpc>
              <a:spcBef>
                <a:spcPts val="600"/>
              </a:spcBef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在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Flutter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应用程序中，主要的轻量级进程包括：</a:t>
            </a:r>
          </a:p>
          <a:p>
            <a:pPr marL="285750" indent="-2857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UI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线程（主线程）处理所有的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UI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渲染和用户交互</a:t>
            </a:r>
          </a:p>
          <a:p>
            <a:pPr marL="285750" indent="-2857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后台线程使用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Future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和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async/await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进行异步操作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+mj-ea"/>
            </a:endParaRPr>
          </a:p>
          <a:p>
            <a:pPr algn="just">
              <a:lnSpc>
                <a:spcPct val="130000"/>
              </a:lnSpc>
              <a:spcBef>
                <a:spcPts val="600"/>
              </a:spcBef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进程间的通信模式：</a:t>
            </a:r>
          </a:p>
          <a:p>
            <a:pPr marL="285750" indent="-2857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消息传递（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Provider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）在不同的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Widget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树之间共享状态和数据，当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ViewModel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中的数据发生变化时，通过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Provider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通知相应的视图（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UI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组件）更新。</a:t>
            </a:r>
          </a:p>
          <a:p>
            <a:pPr marL="285750" indent="-2857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异步操作（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async/await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）后台线程执行异步操作（如数据库查询），完成后通过回调或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Future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通知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UI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线程更新视图。</a:t>
            </a:r>
          </a:p>
          <a:p>
            <a:pPr marL="285750" indent="-2857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zh-CN" altLang="en-US" dirty="0">
              <a:solidFill>
                <a:schemeClr val="bg1">
                  <a:lumMod val="50000"/>
                </a:schemeClr>
              </a:solidFill>
              <a:latin typeface="+mj-ea"/>
            </a:endParaRPr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2BFC82D1-00F2-BDE7-E374-934FAEC548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4360" y="1204334"/>
            <a:ext cx="3924210" cy="53494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9184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71204DD-7793-44FC-A828-C9F2B4D6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zh-CN" altLang="en-US" sz="4000" dirty="0"/>
              <a:t>关键技术与特色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5DC901F-AE4A-44B4-9244-CC33B21809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13</a:t>
            </a:fld>
            <a:endParaRPr lang="zh-CN" altLang="en-US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A915BBA9-AB52-417C-91E8-D9CE8EDDD7D6}"/>
              </a:ext>
            </a:extLst>
          </p:cNvPr>
          <p:cNvCxnSpPr>
            <a:cxnSpLocks/>
          </p:cNvCxnSpPr>
          <p:nvPr/>
        </p:nvCxnSpPr>
        <p:spPr>
          <a:xfrm>
            <a:off x="1155223" y="1859603"/>
            <a:ext cx="1166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bject 602">
            <a:extLst>
              <a:ext uri="{FF2B5EF4-FFF2-40B4-BE49-F238E27FC236}">
                <a16:creationId xmlns:a16="http://schemas.microsoft.com/office/drawing/2014/main" id="{F8649994-A32A-4DAA-B2EA-4B592D4732F2}"/>
              </a:ext>
            </a:extLst>
          </p:cNvPr>
          <p:cNvSpPr txBox="1"/>
          <p:nvPr/>
        </p:nvSpPr>
        <p:spPr>
          <a:xfrm>
            <a:off x="342900" y="862931"/>
            <a:ext cx="3408525" cy="2107268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13100" b="1" i="0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0</a:t>
            </a:r>
            <a:r>
              <a:rPr lang="en-US" altLang="zh-CN" sz="13100" b="1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3</a:t>
            </a:r>
            <a:endParaRPr lang="zh-CN" altLang="en-US" sz="1000" b="1" dirty="0">
              <a:latin typeface="+mj-ea"/>
              <a:ea typeface="+mj-ea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EE8C7664-3B9B-4BC2-9CE3-4043AFE9B5DF}"/>
              </a:ext>
            </a:extLst>
          </p:cNvPr>
          <p:cNvSpPr/>
          <p:nvPr/>
        </p:nvSpPr>
        <p:spPr>
          <a:xfrm>
            <a:off x="807085" y="2801162"/>
            <a:ext cx="48019" cy="845952"/>
          </a:xfrm>
          <a:prstGeom prst="roundRect">
            <a:avLst>
              <a:gd name="adj" fmla="val 50000"/>
            </a:avLst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989563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Flutter</a:t>
            </a:r>
            <a:r>
              <a:rPr lang="zh-CN" altLang="en-US" dirty="0"/>
              <a:t>本地数据库</a:t>
            </a:r>
            <a:r>
              <a:rPr lang="en-US" altLang="zh-CN" dirty="0"/>
              <a:t>——</a:t>
            </a:r>
            <a:r>
              <a:rPr lang="en-US" altLang="zh-CN" dirty="0" err="1"/>
              <a:t>Sqflite</a:t>
            </a:r>
            <a:endParaRPr lang="zh-CN" altLang="en-US" b="0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>
          <a:xfrm>
            <a:off x="1196727" y="2105041"/>
            <a:ext cx="7323496" cy="3244250"/>
          </a:xfrm>
        </p:spPr>
        <p:txBody>
          <a:bodyPr/>
          <a:lstStyle/>
          <a:p>
            <a:pPr marL="0" indent="0" algn="just">
              <a:buNone/>
            </a:pPr>
            <a:r>
              <a:rPr lang="zh-CN" altLang="en-US" sz="2000" b="0" dirty="0"/>
              <a:t>课表小助手着重实现了本地设备的数据持久化。与</a:t>
            </a:r>
            <a:r>
              <a:rPr lang="en-US" altLang="zh-CN" sz="2000" b="0" dirty="0"/>
              <a:t>Web</a:t>
            </a:r>
            <a:r>
              <a:rPr lang="zh-CN" altLang="en-US" sz="2000" b="0" dirty="0"/>
              <a:t>应用不同，</a:t>
            </a:r>
            <a:r>
              <a:rPr lang="en-US" altLang="zh-CN" sz="2000" b="0" dirty="0"/>
              <a:t>Web</a:t>
            </a:r>
            <a:r>
              <a:rPr lang="zh-CN" altLang="en-US" sz="2000" b="0" dirty="0"/>
              <a:t>后端需要在服务器上管理数据，且数据量通常非常大，而课表小助手仅需在本地储存轻量级的数据，因此选择了基于</a:t>
            </a:r>
            <a:r>
              <a:rPr lang="en-US" altLang="zh-CN" sz="2000" b="0" dirty="0" err="1"/>
              <a:t>Sqlite</a:t>
            </a:r>
            <a:r>
              <a:rPr lang="zh-CN" altLang="en-US" sz="2000" b="0" dirty="0"/>
              <a:t>的</a:t>
            </a:r>
            <a:r>
              <a:rPr lang="en-US" altLang="zh-CN" sz="2000" b="0" dirty="0" err="1"/>
              <a:t>Sqflite</a:t>
            </a:r>
            <a:r>
              <a:rPr lang="zh-CN" altLang="en-US" sz="2000" b="0" dirty="0"/>
              <a:t>作为后端数据库。此外，还使用了首选项来持久化用户设置。</a:t>
            </a:r>
            <a:endParaRPr lang="en-US" altLang="zh-CN" sz="2000" b="0" dirty="0"/>
          </a:p>
          <a:p>
            <a:pPr marL="0" indent="0" algn="just">
              <a:buNone/>
            </a:pPr>
            <a:r>
              <a:rPr lang="en-US" altLang="zh-CN" sz="2000" b="0" dirty="0" err="1"/>
              <a:t>Sqflite</a:t>
            </a:r>
            <a:r>
              <a:rPr lang="zh-CN" altLang="en-US" sz="2000" b="0" dirty="0"/>
              <a:t>在使用时需要自行编写</a:t>
            </a:r>
            <a:r>
              <a:rPr lang="en-US" altLang="zh-CN" sz="2000" b="0" dirty="0" err="1"/>
              <a:t>sql</a:t>
            </a:r>
            <a:r>
              <a:rPr lang="zh-CN" altLang="en-US" sz="2000" b="0" dirty="0"/>
              <a:t>语句，调用对应接口对数据进行操作，响应速度快；同时支持在</a:t>
            </a:r>
            <a:r>
              <a:rPr lang="en-US" altLang="zh-CN" sz="2000" b="0" dirty="0"/>
              <a:t>PC</a:t>
            </a:r>
            <a:r>
              <a:rPr lang="zh-CN" altLang="en-US" sz="2000" b="0" dirty="0"/>
              <a:t>端开发时对数据库进行测试，较为便捷。</a:t>
            </a:r>
            <a:endParaRPr lang="zh-CN" altLang="en-US" sz="2000" b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14</a:t>
            </a:fld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892372" y="1699481"/>
            <a:ext cx="10406431" cy="3884614"/>
            <a:chOff x="892372" y="1699481"/>
            <a:chExt cx="10406431" cy="3884614"/>
          </a:xfrm>
        </p:grpSpPr>
        <p:sp>
          <p:nvSpPr>
            <p:cNvPr id="3" name="矩形: 圆角 2"/>
            <p:cNvSpPr/>
            <p:nvPr/>
          </p:nvSpPr>
          <p:spPr>
            <a:xfrm>
              <a:off x="892372" y="1699481"/>
              <a:ext cx="10406431" cy="3884614"/>
            </a:xfrm>
            <a:prstGeom prst="roundRect">
              <a:avLst>
                <a:gd name="adj" fmla="val 5292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: 圆顶角 14"/>
            <p:cNvSpPr/>
            <p:nvPr/>
          </p:nvSpPr>
          <p:spPr>
            <a:xfrm rot="10800000">
              <a:off x="1022681" y="1706456"/>
              <a:ext cx="1032938" cy="23525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0CFBD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半闭框 13"/>
          <p:cNvSpPr/>
          <p:nvPr/>
        </p:nvSpPr>
        <p:spPr>
          <a:xfrm rot="10800000">
            <a:off x="10955163" y="5261886"/>
            <a:ext cx="351893" cy="329979"/>
          </a:xfrm>
          <a:prstGeom prst="halfFrame">
            <a:avLst/>
          </a:prstGeom>
          <a:solidFill>
            <a:srgbClr val="A620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8236FCEC-DAA0-9F26-92AF-74D0B3E46C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36106" y="380835"/>
            <a:ext cx="2330444" cy="1310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4EF867A-24B0-C2FB-E723-962C8EB813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0288" y="2425962"/>
            <a:ext cx="2663990" cy="244469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 err="1"/>
              <a:t>Sqflite</a:t>
            </a:r>
            <a:r>
              <a:rPr lang="zh-CN" altLang="en-US" dirty="0"/>
              <a:t>的代码组织</a:t>
            </a:r>
            <a:endParaRPr lang="zh-CN" altLang="en-US" b="0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>
          <a:xfrm>
            <a:off x="1196727" y="2105041"/>
            <a:ext cx="9758436" cy="3244250"/>
          </a:xfrm>
        </p:spPr>
        <p:txBody>
          <a:bodyPr/>
          <a:lstStyle/>
          <a:p>
            <a:pPr marL="0" indent="0" algn="just">
              <a:buNone/>
            </a:pPr>
            <a:r>
              <a:rPr lang="en-US" altLang="zh-CN" sz="2000" b="0" dirty="0" err="1"/>
              <a:t>Sqflite</a:t>
            </a:r>
            <a:r>
              <a:rPr lang="zh-CN" altLang="en-US" sz="2000" b="0" dirty="0"/>
              <a:t>也是一种关系型数据库，与</a:t>
            </a:r>
            <a:r>
              <a:rPr lang="en-US" altLang="zh-CN" sz="2000" b="0" dirty="0"/>
              <a:t>JPA</a:t>
            </a:r>
            <a:r>
              <a:rPr lang="zh-CN" altLang="en-US" sz="2000" b="0" dirty="0"/>
              <a:t>直接映射对象不同，需要自行封装代码以实现</a:t>
            </a:r>
            <a:r>
              <a:rPr lang="en-US" altLang="zh-CN" sz="2000" b="0" dirty="0"/>
              <a:t>DAO/repository</a:t>
            </a:r>
            <a:r>
              <a:rPr lang="zh-CN" altLang="en-US" sz="2000" b="0" dirty="0"/>
              <a:t>层的功能。</a:t>
            </a:r>
            <a:endParaRPr lang="en-US" altLang="zh-CN" sz="2000" b="0" dirty="0"/>
          </a:p>
          <a:p>
            <a:pPr marL="0" indent="0" algn="just">
              <a:buNone/>
            </a:pPr>
            <a:r>
              <a:rPr lang="zh-CN" altLang="en-US" sz="2000" b="0" dirty="0"/>
              <a:t>如果给每个类全部写一遍数据库的代码，工作量将是巨大的。因此需要设计一套代码模板，能够轻松地移植到其他类上，同时也支持增加特殊的逻辑。</a:t>
            </a:r>
            <a:endParaRPr lang="en-US" altLang="zh-CN" sz="2000" b="0" dirty="0"/>
          </a:p>
          <a:p>
            <a:pPr marL="0" indent="0" algn="just">
              <a:buNone/>
            </a:pPr>
            <a:r>
              <a:rPr lang="zh-CN" altLang="en-US" sz="2000" b="0" dirty="0"/>
              <a:t>需要体现出不同层级对象的级联效果，将底层的数据操作封装到更高层的操作便于前后端交互。</a:t>
            </a:r>
            <a:endParaRPr lang="zh-CN" altLang="en-US" sz="2000" b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15</a:t>
            </a:fld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892372" y="1699481"/>
            <a:ext cx="10406431" cy="3884614"/>
            <a:chOff x="892372" y="1699481"/>
            <a:chExt cx="10406431" cy="3884614"/>
          </a:xfrm>
        </p:grpSpPr>
        <p:sp>
          <p:nvSpPr>
            <p:cNvPr id="3" name="矩形: 圆角 2"/>
            <p:cNvSpPr/>
            <p:nvPr/>
          </p:nvSpPr>
          <p:spPr>
            <a:xfrm>
              <a:off x="892372" y="1699481"/>
              <a:ext cx="10406431" cy="3884614"/>
            </a:xfrm>
            <a:prstGeom prst="roundRect">
              <a:avLst>
                <a:gd name="adj" fmla="val 5292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: 圆顶角 14"/>
            <p:cNvSpPr/>
            <p:nvPr/>
          </p:nvSpPr>
          <p:spPr>
            <a:xfrm rot="10800000">
              <a:off x="1022681" y="1706456"/>
              <a:ext cx="1032938" cy="23525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0CFBD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半闭框 13"/>
          <p:cNvSpPr/>
          <p:nvPr/>
        </p:nvSpPr>
        <p:spPr>
          <a:xfrm rot="10800000">
            <a:off x="10955163" y="5261886"/>
            <a:ext cx="351893" cy="329979"/>
          </a:xfrm>
          <a:prstGeom prst="halfFrame">
            <a:avLst/>
          </a:prstGeom>
          <a:solidFill>
            <a:srgbClr val="A620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9C2638DE-60F0-54DD-A6F9-A04CD14B12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85866" y="1273905"/>
            <a:ext cx="8419441" cy="5007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820884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14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/>
              <a:t>OIDC</a:t>
            </a:r>
            <a:r>
              <a:rPr lang="zh-CN" altLang="en-US" dirty="0"/>
              <a:t>认证</a:t>
            </a:r>
            <a:endParaRPr lang="zh-CN" altLang="en-US" b="0" dirty="0"/>
          </a:p>
        </p:txBody>
      </p:sp>
      <p:sp>
        <p:nvSpPr>
          <p:cNvPr id="2" name="文本占位符 1"/>
          <p:cNvSpPr>
            <a:spLocks noGrp="1"/>
          </p:cNvSpPr>
          <p:nvPr>
            <p:ph type="body" sz="quarter" idx="14"/>
          </p:nvPr>
        </p:nvSpPr>
        <p:spPr>
          <a:xfrm>
            <a:off x="556180" y="1532608"/>
            <a:ext cx="5908414" cy="4387425"/>
          </a:xfrm>
        </p:spPr>
        <p:txBody>
          <a:bodyPr/>
          <a:lstStyle/>
          <a:p>
            <a:pPr marL="0" indent="0" algn="just">
              <a:buNone/>
            </a:pPr>
            <a:r>
              <a:rPr lang="en-US" altLang="zh-CN" sz="2000" b="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jAccount</a:t>
            </a:r>
            <a:r>
              <a:rPr lang="zh-CN" altLang="en-US" sz="2000" b="0" dirty="0"/>
              <a:t>登录使用授权码过程的 </a:t>
            </a:r>
            <a:r>
              <a:rPr lang="en-US" altLang="zh-CN" sz="2000" b="0" dirty="0"/>
              <a:t>OIDC </a:t>
            </a:r>
            <a:r>
              <a:rPr lang="zh-CN" altLang="en-US" sz="2000" b="0" dirty="0"/>
              <a:t>认证模式，分为如下几个步骤：</a:t>
            </a:r>
            <a:endParaRPr lang="en-US" altLang="zh-CN" sz="2000" b="0" dirty="0"/>
          </a:p>
          <a:p>
            <a:pPr marL="0" indent="0" algn="just">
              <a:buNone/>
            </a:pPr>
            <a:r>
              <a:rPr lang="en-US" altLang="zh-CN" sz="20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</a:t>
            </a:r>
            <a:r>
              <a:rPr lang="zh-CN" altLang="en-US" sz="20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）用户点击登录按钮，客户端将用户导向登录界面（前端）</a:t>
            </a:r>
            <a:endParaRPr lang="en-US" altLang="zh-CN" sz="2000" b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 algn="just">
              <a:buNone/>
            </a:pPr>
            <a:r>
              <a:rPr lang="en-US" altLang="zh-CN" sz="2000" b="0" dirty="0"/>
              <a:t>2</a:t>
            </a:r>
            <a:r>
              <a:rPr lang="zh-CN" altLang="en-US" sz="2000" b="0" dirty="0"/>
              <a:t>）用户输入信息并确认授权后，认证服务器返回授权码（后端）</a:t>
            </a:r>
            <a:endParaRPr lang="en-US" altLang="zh-CN" sz="2000" b="0" dirty="0"/>
          </a:p>
          <a:p>
            <a:pPr marL="0" indent="0" algn="just">
              <a:buNone/>
            </a:pPr>
            <a:r>
              <a:rPr lang="en-US" altLang="zh-CN" sz="20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</a:t>
            </a:r>
            <a:r>
              <a:rPr lang="zh-CN" altLang="en-US" sz="2000" b="0" dirty="0"/>
              <a:t>）客户端用授权码和应用身份标识号，向认证服务器申请身份令牌（后端）</a:t>
            </a:r>
            <a:endParaRPr lang="en-US" altLang="zh-CN" sz="2000" b="0" dirty="0"/>
          </a:p>
          <a:p>
            <a:pPr marL="0" indent="0" algn="just">
              <a:buNone/>
            </a:pPr>
            <a:r>
              <a:rPr lang="en-US" altLang="zh-CN" sz="20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4</a:t>
            </a:r>
            <a:r>
              <a:rPr lang="zh-CN" altLang="en-US" sz="20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）认证服务器核实信息，返回身份令牌和刷新令牌（后端）</a:t>
            </a:r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16</a:t>
            </a:fld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266646" y="1379615"/>
            <a:ext cx="6487483" cy="4769673"/>
            <a:chOff x="892372" y="1699481"/>
            <a:chExt cx="10406431" cy="3884614"/>
          </a:xfrm>
        </p:grpSpPr>
        <p:sp>
          <p:nvSpPr>
            <p:cNvPr id="3" name="矩形: 圆角 2"/>
            <p:cNvSpPr/>
            <p:nvPr/>
          </p:nvSpPr>
          <p:spPr>
            <a:xfrm>
              <a:off x="892372" y="1699481"/>
              <a:ext cx="10406431" cy="3884614"/>
            </a:xfrm>
            <a:prstGeom prst="roundRect">
              <a:avLst>
                <a:gd name="adj" fmla="val 5292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: 圆顶角 14"/>
            <p:cNvSpPr/>
            <p:nvPr/>
          </p:nvSpPr>
          <p:spPr>
            <a:xfrm rot="10800000">
              <a:off x="1022681" y="1706456"/>
              <a:ext cx="1032938" cy="23525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0CFBD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半闭框 13"/>
          <p:cNvSpPr/>
          <p:nvPr/>
        </p:nvSpPr>
        <p:spPr>
          <a:xfrm rot="10800000">
            <a:off x="6402235" y="5819309"/>
            <a:ext cx="351893" cy="329979"/>
          </a:xfrm>
          <a:prstGeom prst="halfFrame">
            <a:avLst/>
          </a:prstGeom>
          <a:solidFill>
            <a:srgbClr val="A620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CAA1566C-FDC6-7BB1-CE91-73F1E92A17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98435" y="1677038"/>
            <a:ext cx="4945683" cy="39164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89760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uild="p"/>
      <p:bldP spid="1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altLang="zh-CN" dirty="0" err="1"/>
              <a:t>Webview</a:t>
            </a:r>
            <a:r>
              <a:rPr lang="zh-CN" altLang="en-US" dirty="0"/>
              <a:t>集成和</a:t>
            </a:r>
            <a:r>
              <a:rPr lang="en-US" altLang="zh-CN" dirty="0"/>
              <a:t>Dio</a:t>
            </a:r>
            <a:r>
              <a:rPr lang="zh-CN" altLang="en-US" dirty="0"/>
              <a:t>网络请求</a:t>
            </a:r>
            <a:endParaRPr lang="zh-CN" altLang="en-US" b="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17</a:t>
            </a:fld>
            <a:endParaRPr lang="zh-CN" altLang="en-US"/>
          </a:p>
        </p:txBody>
      </p:sp>
      <p:grpSp>
        <p:nvGrpSpPr>
          <p:cNvPr id="43" name="组合 42"/>
          <p:cNvGrpSpPr/>
          <p:nvPr/>
        </p:nvGrpSpPr>
        <p:grpSpPr>
          <a:xfrm>
            <a:off x="877580" y="1699481"/>
            <a:ext cx="5125254" cy="3892384"/>
            <a:chOff x="877580" y="1699481"/>
            <a:chExt cx="5125254" cy="3892384"/>
          </a:xfrm>
        </p:grpSpPr>
        <p:grpSp>
          <p:nvGrpSpPr>
            <p:cNvPr id="12" name="组合 11"/>
            <p:cNvGrpSpPr/>
            <p:nvPr/>
          </p:nvGrpSpPr>
          <p:grpSpPr>
            <a:xfrm>
              <a:off x="877580" y="1699481"/>
              <a:ext cx="5125254" cy="3892384"/>
              <a:chOff x="892372" y="1699481"/>
              <a:chExt cx="4690281" cy="3892384"/>
            </a:xfrm>
          </p:grpSpPr>
          <p:sp>
            <p:nvSpPr>
              <p:cNvPr id="3" name="矩形: 圆角 2"/>
              <p:cNvSpPr/>
              <p:nvPr/>
            </p:nvSpPr>
            <p:spPr>
              <a:xfrm>
                <a:off x="892372" y="1699481"/>
                <a:ext cx="4690281" cy="3884614"/>
              </a:xfrm>
              <a:prstGeom prst="roundRect">
                <a:avLst>
                  <a:gd name="adj" fmla="val 5292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半闭框 9"/>
              <p:cNvSpPr/>
              <p:nvPr/>
            </p:nvSpPr>
            <p:spPr>
              <a:xfrm rot="10800000">
                <a:off x="5260625" y="5261886"/>
                <a:ext cx="322028" cy="329979"/>
              </a:xfrm>
              <a:prstGeom prst="halfFrame">
                <a:avLst/>
              </a:prstGeom>
              <a:solidFill>
                <a:srgbClr val="A6203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" name="矩形: 圆顶角 3"/>
            <p:cNvSpPr/>
            <p:nvPr/>
          </p:nvSpPr>
          <p:spPr>
            <a:xfrm rot="10800000">
              <a:off x="1022681" y="1706456"/>
              <a:ext cx="1032938" cy="23525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0CFBD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5" name="文本占位符 1"/>
          <p:cNvSpPr txBox="1"/>
          <p:nvPr/>
        </p:nvSpPr>
        <p:spPr>
          <a:xfrm>
            <a:off x="6513607" y="2784200"/>
            <a:ext cx="4443981" cy="2477686"/>
          </a:xfrm>
          <a:prstGeom prst="rect">
            <a:avLst/>
          </a:prstGeom>
        </p:spPr>
        <p:txBody>
          <a:bodyPr/>
          <a:lstStyle>
            <a:lvl1pPr marL="363855" indent="-363855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2400" b="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240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200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180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180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jAccount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登录和导入课表涉及多次应用服务端与教务端的通信，采用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Flutter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的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Dio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网络请求库，适配多种平台，有着高效的异步处理机制，提升应用适配性和性能。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36" name="Object 408"/>
          <p:cNvSpPr txBox="1"/>
          <p:nvPr/>
        </p:nvSpPr>
        <p:spPr>
          <a:xfrm>
            <a:off x="6513607" y="2263923"/>
            <a:ext cx="2949370" cy="320637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>
              <a:lnSpc>
                <a:spcPct val="96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灵活的网络请求</a:t>
            </a:r>
            <a:endParaRPr lang="zh-CN" altLang="en-US" sz="11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44" name="组合 43"/>
          <p:cNvGrpSpPr/>
          <p:nvPr/>
        </p:nvGrpSpPr>
        <p:grpSpPr>
          <a:xfrm>
            <a:off x="6147934" y="1699481"/>
            <a:ext cx="5125254" cy="3892384"/>
            <a:chOff x="6147934" y="1699481"/>
            <a:chExt cx="5125254" cy="3892384"/>
          </a:xfrm>
        </p:grpSpPr>
        <p:grpSp>
          <p:nvGrpSpPr>
            <p:cNvPr id="37" name="组合 36"/>
            <p:cNvGrpSpPr/>
            <p:nvPr/>
          </p:nvGrpSpPr>
          <p:grpSpPr>
            <a:xfrm>
              <a:off x="6147934" y="1699481"/>
              <a:ext cx="5125254" cy="3892384"/>
              <a:chOff x="892372" y="1699481"/>
              <a:chExt cx="4690281" cy="3892384"/>
            </a:xfrm>
          </p:grpSpPr>
          <p:sp>
            <p:nvSpPr>
              <p:cNvPr id="38" name="矩形: 圆角 37"/>
              <p:cNvSpPr/>
              <p:nvPr/>
            </p:nvSpPr>
            <p:spPr>
              <a:xfrm>
                <a:off x="892372" y="1699481"/>
                <a:ext cx="4690281" cy="3884614"/>
              </a:xfrm>
              <a:prstGeom prst="roundRect">
                <a:avLst>
                  <a:gd name="adj" fmla="val 5292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半闭框 38"/>
              <p:cNvSpPr/>
              <p:nvPr/>
            </p:nvSpPr>
            <p:spPr>
              <a:xfrm rot="10800000">
                <a:off x="5260625" y="5261886"/>
                <a:ext cx="322028" cy="329979"/>
              </a:xfrm>
              <a:prstGeom prst="halfFrame">
                <a:avLst/>
              </a:prstGeom>
              <a:solidFill>
                <a:srgbClr val="A6203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0" name="矩形: 圆顶角 39"/>
            <p:cNvSpPr/>
            <p:nvPr/>
          </p:nvSpPr>
          <p:spPr>
            <a:xfrm rot="10800000">
              <a:off x="6293035" y="1706456"/>
              <a:ext cx="1032938" cy="23525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0CFBD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" name="文本占位符 1"/>
          <p:cNvSpPr txBox="1"/>
          <p:nvPr/>
        </p:nvSpPr>
        <p:spPr>
          <a:xfrm>
            <a:off x="1243253" y="2784200"/>
            <a:ext cx="4443981" cy="2477686"/>
          </a:xfrm>
          <a:prstGeom prst="rect">
            <a:avLst/>
          </a:prstGeom>
        </p:spPr>
        <p:txBody>
          <a:bodyPr/>
          <a:lstStyle>
            <a:lvl1pPr marL="363855" indent="-363855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2400" b="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240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200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180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180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None/>
            </a:pP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使用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Webview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集成，点击登录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jAccount</a:t>
            </a:r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后即可在应用内自动跳转到登录页面，用户无需在应用和浏览器之间切换，增加用户体验。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2" name="Object 408"/>
          <p:cNvSpPr txBox="1"/>
          <p:nvPr/>
        </p:nvSpPr>
        <p:spPr>
          <a:xfrm>
            <a:off x="1243253" y="2263923"/>
            <a:ext cx="3676077" cy="320637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>
              <a:lnSpc>
                <a:spcPct val="96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应用与外部系统无缝连接</a:t>
            </a:r>
            <a:endParaRPr lang="zh-CN" altLang="en-US" sz="11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362633902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/>
      <p:bldP spid="41" grpId="0"/>
      <p:bldP spid="4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71204DD-7793-44FC-A828-C9F2B4D6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zh-CN" altLang="en-US" sz="4000" dirty="0"/>
              <a:t>经验与教训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5DC901F-AE4A-44B4-9244-CC33B21809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18</a:t>
            </a:fld>
            <a:endParaRPr lang="zh-CN" altLang="en-US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A915BBA9-AB52-417C-91E8-D9CE8EDDD7D6}"/>
              </a:ext>
            </a:extLst>
          </p:cNvPr>
          <p:cNvCxnSpPr>
            <a:cxnSpLocks/>
          </p:cNvCxnSpPr>
          <p:nvPr/>
        </p:nvCxnSpPr>
        <p:spPr>
          <a:xfrm>
            <a:off x="1155223" y="1859603"/>
            <a:ext cx="1166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bject 602">
            <a:extLst>
              <a:ext uri="{FF2B5EF4-FFF2-40B4-BE49-F238E27FC236}">
                <a16:creationId xmlns:a16="http://schemas.microsoft.com/office/drawing/2014/main" id="{F8649994-A32A-4DAA-B2EA-4B592D4732F2}"/>
              </a:ext>
            </a:extLst>
          </p:cNvPr>
          <p:cNvSpPr txBox="1"/>
          <p:nvPr/>
        </p:nvSpPr>
        <p:spPr>
          <a:xfrm>
            <a:off x="342900" y="862931"/>
            <a:ext cx="3408525" cy="2107268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13100" b="1" i="0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0</a:t>
            </a:r>
            <a:r>
              <a:rPr lang="en-US" altLang="zh-CN" sz="13100" b="1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4</a:t>
            </a:r>
            <a:endParaRPr lang="zh-CN" altLang="en-US" sz="1000" b="1" dirty="0">
              <a:latin typeface="+mj-ea"/>
              <a:ea typeface="+mj-ea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EE8C7664-3B9B-4BC2-9CE3-4043AFE9B5DF}"/>
              </a:ext>
            </a:extLst>
          </p:cNvPr>
          <p:cNvSpPr/>
          <p:nvPr/>
        </p:nvSpPr>
        <p:spPr>
          <a:xfrm>
            <a:off x="807085" y="2801162"/>
            <a:ext cx="48019" cy="845952"/>
          </a:xfrm>
          <a:prstGeom prst="roundRect">
            <a:avLst>
              <a:gd name="adj" fmla="val 50000"/>
            </a:avLst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187097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经验与教训</a:t>
            </a:r>
            <a:endParaRPr lang="zh-CN" altLang="en-US" b="0" dirty="0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292077F-4306-485B-8E6B-BA88062874B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068740" y="1722777"/>
            <a:ext cx="9879203" cy="4114688"/>
          </a:xfrm>
        </p:spPr>
        <p:txBody>
          <a:bodyPr/>
          <a:lstStyle/>
          <a:p>
            <a:pPr marL="0" indent="0" algn="just">
              <a:buNone/>
            </a:pPr>
            <a:r>
              <a:rPr lang="en-US" altLang="zh-CN" sz="20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1. </a:t>
            </a:r>
            <a:r>
              <a:rPr lang="zh-CN" altLang="en-US" sz="20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由于我们接触的是新的技术框架和编程语言，并且缺乏移动端应用开发的知识与经验，我们在一定程度上低估了学习和适应的成本，导致了在技术和进度上更大的风险。</a:t>
            </a:r>
          </a:p>
          <a:p>
            <a:pPr marL="0" indent="0" algn="just">
              <a:buNone/>
            </a:pPr>
            <a:r>
              <a:rPr lang="en-US" altLang="zh-CN" sz="20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2. </a:t>
            </a:r>
            <a:r>
              <a:rPr lang="zh-CN" altLang="en-US" sz="20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开发初期架构设计不够明确，与</a:t>
            </a:r>
            <a:r>
              <a:rPr lang="en-US" altLang="zh-CN" sz="20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Flutter</a:t>
            </a:r>
            <a:r>
              <a:rPr lang="zh-CN" altLang="en-US" sz="20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框架的契合度不高，导致在后期经常需要考虑调整具体实现的方法，因此我们也积累了不少经验，今后继续开发移动端</a:t>
            </a:r>
            <a:r>
              <a:rPr lang="en-US" altLang="zh-CN" sz="20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App</a:t>
            </a:r>
            <a:r>
              <a:rPr lang="zh-CN" altLang="en-US" sz="20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时可以更加得心应手。</a:t>
            </a:r>
          </a:p>
          <a:p>
            <a:pPr marL="0" indent="0" algn="just">
              <a:buNone/>
            </a:pPr>
            <a:r>
              <a:rPr lang="en-US" altLang="zh-CN" sz="20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3. </a:t>
            </a:r>
            <a:r>
              <a:rPr lang="zh-CN" altLang="en-US" sz="2000" b="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管理和分工不够明确，应当更加细分任务粒度，明确每位组员具体的工作部分；此外，由于组员们的学习生活都十分繁忙，可能会导致沟通不及时，造成推动进度的困难，在小学期的开发中我们要通过每天的面对面交流努力解决这个问题。</a:t>
            </a:r>
          </a:p>
          <a:p>
            <a:pPr marL="0" indent="0" algn="just">
              <a:buNone/>
            </a:pPr>
            <a:endParaRPr lang="zh-CN" altLang="en-US" sz="2000" b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0" indent="0" algn="just">
              <a:buNone/>
            </a:pPr>
            <a:endParaRPr lang="zh-CN" altLang="en-US" sz="2000" b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3197FA0-C9DB-41BE-BF3A-29FB5BDD56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19</a:t>
            </a:fld>
            <a:endParaRPr lang="zh-CN" altLang="en-US" dirty="0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EE86BEB9-5187-44B8-A7E0-0BDFF0385DD2}"/>
              </a:ext>
            </a:extLst>
          </p:cNvPr>
          <p:cNvSpPr/>
          <p:nvPr/>
        </p:nvSpPr>
        <p:spPr>
          <a:xfrm>
            <a:off x="761745" y="1389238"/>
            <a:ext cx="10406431" cy="4823783"/>
          </a:xfrm>
          <a:prstGeom prst="roundRect">
            <a:avLst>
              <a:gd name="adj" fmla="val 5292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顶角 14">
            <a:extLst>
              <a:ext uri="{FF2B5EF4-FFF2-40B4-BE49-F238E27FC236}">
                <a16:creationId xmlns:a16="http://schemas.microsoft.com/office/drawing/2014/main" id="{1D5810A9-7B29-4D56-BE9A-FEB6CD50EF31}"/>
              </a:ext>
            </a:extLst>
          </p:cNvPr>
          <p:cNvSpPr/>
          <p:nvPr/>
        </p:nvSpPr>
        <p:spPr>
          <a:xfrm rot="10800000">
            <a:off x="892054" y="1396214"/>
            <a:ext cx="1032938" cy="23525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0CFBD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半闭框 13">
            <a:extLst>
              <a:ext uri="{FF2B5EF4-FFF2-40B4-BE49-F238E27FC236}">
                <a16:creationId xmlns:a16="http://schemas.microsoft.com/office/drawing/2014/main" id="{3E40C135-4BEE-48AD-8FC0-63860866E93E}"/>
              </a:ext>
            </a:extLst>
          </p:cNvPr>
          <p:cNvSpPr/>
          <p:nvPr/>
        </p:nvSpPr>
        <p:spPr>
          <a:xfrm rot="10800000">
            <a:off x="10824536" y="5890534"/>
            <a:ext cx="351893" cy="329979"/>
          </a:xfrm>
          <a:prstGeom prst="halfFrame">
            <a:avLst/>
          </a:prstGeom>
          <a:solidFill>
            <a:srgbClr val="A620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4852154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: 圆角 14">
            <a:extLst>
              <a:ext uri="{FF2B5EF4-FFF2-40B4-BE49-F238E27FC236}">
                <a16:creationId xmlns:a16="http://schemas.microsoft.com/office/drawing/2014/main" id="{8BD7089E-3315-4B96-960F-ECAEA8D18ECB}"/>
              </a:ext>
            </a:extLst>
          </p:cNvPr>
          <p:cNvSpPr/>
          <p:nvPr/>
        </p:nvSpPr>
        <p:spPr>
          <a:xfrm>
            <a:off x="5253478" y="886689"/>
            <a:ext cx="5809673" cy="550662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矩形: 圆角 15">
            <a:extLst>
              <a:ext uri="{FF2B5EF4-FFF2-40B4-BE49-F238E27FC236}">
                <a16:creationId xmlns:a16="http://schemas.microsoft.com/office/drawing/2014/main" id="{2D11C22E-7FDD-4818-B3D9-F8B05A8EC72D}"/>
              </a:ext>
            </a:extLst>
          </p:cNvPr>
          <p:cNvSpPr/>
          <p:nvPr/>
        </p:nvSpPr>
        <p:spPr>
          <a:xfrm>
            <a:off x="5253478" y="1768123"/>
            <a:ext cx="5809673" cy="550662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: 圆角 16">
            <a:extLst>
              <a:ext uri="{FF2B5EF4-FFF2-40B4-BE49-F238E27FC236}">
                <a16:creationId xmlns:a16="http://schemas.microsoft.com/office/drawing/2014/main" id="{1BB77A1C-41F6-4D69-80FE-86E7AC6FB3AA}"/>
              </a:ext>
            </a:extLst>
          </p:cNvPr>
          <p:cNvSpPr/>
          <p:nvPr/>
        </p:nvSpPr>
        <p:spPr>
          <a:xfrm>
            <a:off x="5253478" y="2649557"/>
            <a:ext cx="5809673" cy="550662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: 圆角 17">
            <a:extLst>
              <a:ext uri="{FF2B5EF4-FFF2-40B4-BE49-F238E27FC236}">
                <a16:creationId xmlns:a16="http://schemas.microsoft.com/office/drawing/2014/main" id="{45142DB3-BF74-4859-ABE5-06B5C4D07F12}"/>
              </a:ext>
            </a:extLst>
          </p:cNvPr>
          <p:cNvSpPr/>
          <p:nvPr/>
        </p:nvSpPr>
        <p:spPr>
          <a:xfrm>
            <a:off x="5253478" y="3530991"/>
            <a:ext cx="5809673" cy="550662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: 圆角 18">
            <a:extLst>
              <a:ext uri="{FF2B5EF4-FFF2-40B4-BE49-F238E27FC236}">
                <a16:creationId xmlns:a16="http://schemas.microsoft.com/office/drawing/2014/main" id="{33746FF6-107E-4EFC-92B5-0869F303474F}"/>
              </a:ext>
            </a:extLst>
          </p:cNvPr>
          <p:cNvSpPr/>
          <p:nvPr/>
        </p:nvSpPr>
        <p:spPr>
          <a:xfrm>
            <a:off x="5253478" y="4412425"/>
            <a:ext cx="5809673" cy="550662"/>
          </a:xfrm>
          <a:prstGeom prst="roundRect">
            <a:avLst>
              <a:gd name="adj" fmla="val 50000"/>
            </a:avLst>
          </a:prstGeom>
          <a:noFill/>
          <a:ln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Object 205">
            <a:extLst>
              <a:ext uri="{FF2B5EF4-FFF2-40B4-BE49-F238E27FC236}">
                <a16:creationId xmlns:a16="http://schemas.microsoft.com/office/drawing/2014/main" id="{3EA3E62A-1151-422E-A13B-82B6BCBD930C}"/>
              </a:ext>
            </a:extLst>
          </p:cNvPr>
          <p:cNvSpPr txBox="1"/>
          <p:nvPr/>
        </p:nvSpPr>
        <p:spPr>
          <a:xfrm>
            <a:off x="5565457" y="3584481"/>
            <a:ext cx="5438189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defTabSz="457200"/>
            <a:r>
              <a:rPr lang="zh-CN" altLang="en-US" sz="3000" spc="300">
                <a:solidFill>
                  <a:srgbClr val="A620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第四部分 经验</a:t>
            </a:r>
            <a:r>
              <a:rPr lang="zh-CN" altLang="en-US" sz="3000" spc="300" dirty="0">
                <a:solidFill>
                  <a:srgbClr val="A620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与教训</a:t>
            </a:r>
          </a:p>
        </p:txBody>
      </p:sp>
      <p:sp>
        <p:nvSpPr>
          <p:cNvPr id="5" name="Object 207">
            <a:extLst>
              <a:ext uri="{FF2B5EF4-FFF2-40B4-BE49-F238E27FC236}">
                <a16:creationId xmlns:a16="http://schemas.microsoft.com/office/drawing/2014/main" id="{1FE7D1AB-0F6A-4246-AA09-AD6DF02621F6}"/>
              </a:ext>
            </a:extLst>
          </p:cNvPr>
          <p:cNvSpPr txBox="1"/>
          <p:nvPr/>
        </p:nvSpPr>
        <p:spPr>
          <a:xfrm>
            <a:off x="5540058" y="1827821"/>
            <a:ext cx="5463589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defTabSz="457200"/>
            <a:r>
              <a:rPr lang="zh-CN" altLang="en-US" sz="3000" spc="300" dirty="0">
                <a:solidFill>
                  <a:srgbClr val="A620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第二部分 软件架构设计</a:t>
            </a:r>
          </a:p>
        </p:txBody>
      </p:sp>
      <p:sp>
        <p:nvSpPr>
          <p:cNvPr id="7" name="Object 209">
            <a:extLst>
              <a:ext uri="{FF2B5EF4-FFF2-40B4-BE49-F238E27FC236}">
                <a16:creationId xmlns:a16="http://schemas.microsoft.com/office/drawing/2014/main" id="{560C5A8C-9FCB-43B5-9294-427E97E12054}"/>
              </a:ext>
            </a:extLst>
          </p:cNvPr>
          <p:cNvSpPr txBox="1"/>
          <p:nvPr/>
        </p:nvSpPr>
        <p:spPr>
          <a:xfrm>
            <a:off x="5533707" y="949491"/>
            <a:ext cx="5469940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defTabSz="457200"/>
            <a:r>
              <a:rPr lang="zh-CN" altLang="en-US" sz="3000" spc="300" dirty="0">
                <a:solidFill>
                  <a:srgbClr val="A620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第一部分 产品特色与创新点</a:t>
            </a:r>
            <a:endParaRPr lang="zh-CN" altLang="en-US" sz="900" spc="300" dirty="0">
              <a:solidFill>
                <a:srgbClr val="A62038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Object 205">
            <a:extLst>
              <a:ext uri="{FF2B5EF4-FFF2-40B4-BE49-F238E27FC236}">
                <a16:creationId xmlns:a16="http://schemas.microsoft.com/office/drawing/2014/main" id="{11BDC666-5144-4369-8219-ACB373001255}"/>
              </a:ext>
            </a:extLst>
          </p:cNvPr>
          <p:cNvSpPr txBox="1"/>
          <p:nvPr/>
        </p:nvSpPr>
        <p:spPr>
          <a:xfrm>
            <a:off x="5565457" y="2706151"/>
            <a:ext cx="5438189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defTabSz="457200"/>
            <a:r>
              <a:rPr lang="zh-CN" altLang="en-US" sz="3000" spc="300" dirty="0">
                <a:solidFill>
                  <a:srgbClr val="A620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第三部分 关键技术与特色</a:t>
            </a:r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F7F15BD3-F4F6-4459-8BDF-DE4BA0C320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2</a:t>
            </a:fld>
            <a:endParaRPr lang="zh-CN" altLang="en-US"/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B8A4AE2A-A60A-421E-A69D-DBA4B4DB09EC}"/>
              </a:ext>
            </a:extLst>
          </p:cNvPr>
          <p:cNvCxnSpPr/>
          <p:nvPr/>
        </p:nvCxnSpPr>
        <p:spPr>
          <a:xfrm>
            <a:off x="978420" y="2566566"/>
            <a:ext cx="148582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圆角 11">
            <a:extLst>
              <a:ext uri="{FF2B5EF4-FFF2-40B4-BE49-F238E27FC236}">
                <a16:creationId xmlns:a16="http://schemas.microsoft.com/office/drawing/2014/main" id="{06881802-E497-4552-800C-C783B9706327}"/>
              </a:ext>
            </a:extLst>
          </p:cNvPr>
          <p:cNvSpPr/>
          <p:nvPr/>
        </p:nvSpPr>
        <p:spPr>
          <a:xfrm>
            <a:off x="978420" y="2505046"/>
            <a:ext cx="1485830" cy="45719"/>
          </a:xfrm>
          <a:prstGeom prst="roundRect">
            <a:avLst>
              <a:gd name="adj" fmla="val 0"/>
            </a:avLst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Object 205">
            <a:extLst>
              <a:ext uri="{FF2B5EF4-FFF2-40B4-BE49-F238E27FC236}">
                <a16:creationId xmlns:a16="http://schemas.microsoft.com/office/drawing/2014/main" id="{491F623A-B652-4263-92AE-203410D2ACF2}"/>
              </a:ext>
            </a:extLst>
          </p:cNvPr>
          <p:cNvSpPr txBox="1"/>
          <p:nvPr/>
        </p:nvSpPr>
        <p:spPr>
          <a:xfrm>
            <a:off x="5565457" y="4462811"/>
            <a:ext cx="5438189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defTabSz="457200"/>
            <a:r>
              <a:rPr lang="zh-CN" altLang="en-US" sz="3000" spc="300" dirty="0">
                <a:solidFill>
                  <a:srgbClr val="A62038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第五部分 成员贡献和分工</a:t>
            </a:r>
          </a:p>
        </p:txBody>
      </p:sp>
      <p:sp>
        <p:nvSpPr>
          <p:cNvPr id="21" name="Object 205">
            <a:extLst>
              <a:ext uri="{FF2B5EF4-FFF2-40B4-BE49-F238E27FC236}">
                <a16:creationId xmlns:a16="http://schemas.microsoft.com/office/drawing/2014/main" id="{83E6D62E-37CD-4CF4-BE89-D16CBC2076B2}"/>
              </a:ext>
            </a:extLst>
          </p:cNvPr>
          <p:cNvSpPr txBox="1"/>
          <p:nvPr/>
        </p:nvSpPr>
        <p:spPr>
          <a:xfrm>
            <a:off x="4326361" y="3584481"/>
            <a:ext cx="1147841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defTabSz="457200"/>
            <a:r>
              <a:rPr lang="en-US" altLang="zh-CN" sz="3000" spc="300" dirty="0">
                <a:solidFill>
                  <a:srgbClr val="E0CFB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04</a:t>
            </a:r>
            <a:r>
              <a:rPr lang="en-US" altLang="zh-CN" sz="3000" spc="3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3000" spc="3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Object 207">
            <a:extLst>
              <a:ext uri="{FF2B5EF4-FFF2-40B4-BE49-F238E27FC236}">
                <a16:creationId xmlns:a16="http://schemas.microsoft.com/office/drawing/2014/main" id="{FBAA75F7-69FB-4F4B-85AE-5CD9EF74E8F8}"/>
              </a:ext>
            </a:extLst>
          </p:cNvPr>
          <p:cNvSpPr txBox="1"/>
          <p:nvPr/>
        </p:nvSpPr>
        <p:spPr>
          <a:xfrm>
            <a:off x="4300963" y="1827821"/>
            <a:ext cx="1153202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defTabSz="457200"/>
            <a:r>
              <a:rPr lang="en-US" altLang="zh-CN" sz="3000" spc="300" dirty="0">
                <a:solidFill>
                  <a:srgbClr val="E0CFB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02</a:t>
            </a:r>
            <a:r>
              <a:rPr lang="en-US" altLang="zh-CN" sz="3000" spc="3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3000" spc="3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Object 209">
            <a:extLst>
              <a:ext uri="{FF2B5EF4-FFF2-40B4-BE49-F238E27FC236}">
                <a16:creationId xmlns:a16="http://schemas.microsoft.com/office/drawing/2014/main" id="{2A9D0054-DAD4-4056-8042-121392405274}"/>
              </a:ext>
            </a:extLst>
          </p:cNvPr>
          <p:cNvSpPr txBox="1"/>
          <p:nvPr/>
        </p:nvSpPr>
        <p:spPr>
          <a:xfrm>
            <a:off x="4294611" y="949491"/>
            <a:ext cx="1154543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defTabSz="457200"/>
            <a:r>
              <a:rPr lang="en-US" altLang="zh-CN" sz="3000" spc="300" dirty="0">
                <a:solidFill>
                  <a:srgbClr val="E0CFB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01</a:t>
            </a:r>
            <a:r>
              <a:rPr lang="en-US" altLang="zh-CN" sz="3000" spc="3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900" spc="300" dirty="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Object 205">
            <a:extLst>
              <a:ext uri="{FF2B5EF4-FFF2-40B4-BE49-F238E27FC236}">
                <a16:creationId xmlns:a16="http://schemas.microsoft.com/office/drawing/2014/main" id="{6067945F-723D-4B73-BBDE-3EE5D212FF62}"/>
              </a:ext>
            </a:extLst>
          </p:cNvPr>
          <p:cNvSpPr txBox="1"/>
          <p:nvPr/>
        </p:nvSpPr>
        <p:spPr>
          <a:xfrm>
            <a:off x="4326361" y="2706151"/>
            <a:ext cx="1147841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defTabSz="457200"/>
            <a:r>
              <a:rPr lang="en-US" altLang="zh-CN" sz="3000" spc="300" dirty="0">
                <a:solidFill>
                  <a:srgbClr val="E0CFB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03</a:t>
            </a:r>
            <a:r>
              <a:rPr lang="en-US" altLang="zh-CN" sz="3000" spc="3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3000" spc="3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Object 205">
            <a:extLst>
              <a:ext uri="{FF2B5EF4-FFF2-40B4-BE49-F238E27FC236}">
                <a16:creationId xmlns:a16="http://schemas.microsoft.com/office/drawing/2014/main" id="{BF5437FA-D57B-47A1-A239-5BCDB75787D2}"/>
              </a:ext>
            </a:extLst>
          </p:cNvPr>
          <p:cNvSpPr txBox="1"/>
          <p:nvPr/>
        </p:nvSpPr>
        <p:spPr>
          <a:xfrm>
            <a:off x="4326361" y="4462811"/>
            <a:ext cx="1147841" cy="457200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defTabSz="457200"/>
            <a:r>
              <a:rPr lang="en-US" altLang="zh-CN" sz="3000" spc="300" dirty="0">
                <a:solidFill>
                  <a:srgbClr val="E0CFBD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05</a:t>
            </a:r>
            <a:r>
              <a:rPr lang="en-US" altLang="zh-CN" sz="3000" spc="300" dirty="0">
                <a:solidFill>
                  <a:schemeClr val="bg1">
                    <a:lumMod val="6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3000" spc="300" dirty="0">
              <a:solidFill>
                <a:srgbClr val="00000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202692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71204DD-7793-44FC-A828-C9F2B4D6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zh-CN" altLang="en-US" sz="4000" dirty="0"/>
              <a:t>成员贡献和分工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5DC901F-AE4A-44B4-9244-CC33B21809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20</a:t>
            </a:fld>
            <a:endParaRPr lang="zh-CN" altLang="en-US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A915BBA9-AB52-417C-91E8-D9CE8EDDD7D6}"/>
              </a:ext>
            </a:extLst>
          </p:cNvPr>
          <p:cNvCxnSpPr>
            <a:cxnSpLocks/>
          </p:cNvCxnSpPr>
          <p:nvPr/>
        </p:nvCxnSpPr>
        <p:spPr>
          <a:xfrm>
            <a:off x="1155223" y="1859603"/>
            <a:ext cx="1166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bject 602">
            <a:extLst>
              <a:ext uri="{FF2B5EF4-FFF2-40B4-BE49-F238E27FC236}">
                <a16:creationId xmlns:a16="http://schemas.microsoft.com/office/drawing/2014/main" id="{F8649994-A32A-4DAA-B2EA-4B592D4732F2}"/>
              </a:ext>
            </a:extLst>
          </p:cNvPr>
          <p:cNvSpPr txBox="1"/>
          <p:nvPr/>
        </p:nvSpPr>
        <p:spPr>
          <a:xfrm>
            <a:off x="342900" y="862931"/>
            <a:ext cx="3408525" cy="2107268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13100" b="1" i="0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0</a:t>
            </a:r>
            <a:r>
              <a:rPr lang="en-US" altLang="zh-CN" sz="13100" b="1" i="0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5</a:t>
            </a:r>
            <a:endParaRPr lang="zh-CN" altLang="en-US" sz="1000" b="1" dirty="0">
              <a:latin typeface="+mj-ea"/>
              <a:ea typeface="+mj-ea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EE8C7664-3B9B-4BC2-9CE3-4043AFE9B5DF}"/>
              </a:ext>
            </a:extLst>
          </p:cNvPr>
          <p:cNvSpPr/>
          <p:nvPr/>
        </p:nvSpPr>
        <p:spPr>
          <a:xfrm>
            <a:off x="807085" y="2801162"/>
            <a:ext cx="48019" cy="845952"/>
          </a:xfrm>
          <a:prstGeom prst="roundRect">
            <a:avLst>
              <a:gd name="adj" fmla="val 50000"/>
            </a:avLst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66432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成员分工</a:t>
            </a:r>
            <a:endParaRPr lang="zh-CN" altLang="en-US" b="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t>21</a:t>
            </a:fld>
            <a:endParaRPr lang="zh-CN" altLang="en-US"/>
          </a:p>
        </p:txBody>
      </p:sp>
      <p:grpSp>
        <p:nvGrpSpPr>
          <p:cNvPr id="43" name="组合 42"/>
          <p:cNvGrpSpPr/>
          <p:nvPr/>
        </p:nvGrpSpPr>
        <p:grpSpPr>
          <a:xfrm>
            <a:off x="877580" y="1699481"/>
            <a:ext cx="3460143" cy="3892384"/>
            <a:chOff x="877580" y="1699481"/>
            <a:chExt cx="5125254" cy="3892384"/>
          </a:xfrm>
        </p:grpSpPr>
        <p:grpSp>
          <p:nvGrpSpPr>
            <p:cNvPr id="12" name="组合 11"/>
            <p:cNvGrpSpPr/>
            <p:nvPr/>
          </p:nvGrpSpPr>
          <p:grpSpPr>
            <a:xfrm>
              <a:off x="877580" y="1699481"/>
              <a:ext cx="5125254" cy="3892384"/>
              <a:chOff x="892372" y="1699481"/>
              <a:chExt cx="4690281" cy="3892384"/>
            </a:xfrm>
          </p:grpSpPr>
          <p:sp>
            <p:nvSpPr>
              <p:cNvPr id="3" name="矩形: 圆角 2"/>
              <p:cNvSpPr/>
              <p:nvPr/>
            </p:nvSpPr>
            <p:spPr>
              <a:xfrm>
                <a:off x="892372" y="1699481"/>
                <a:ext cx="4690281" cy="3884614"/>
              </a:xfrm>
              <a:prstGeom prst="roundRect">
                <a:avLst>
                  <a:gd name="adj" fmla="val 5292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半闭框 9"/>
              <p:cNvSpPr/>
              <p:nvPr/>
            </p:nvSpPr>
            <p:spPr>
              <a:xfrm rot="10800000">
                <a:off x="5260625" y="5261886"/>
                <a:ext cx="322028" cy="329979"/>
              </a:xfrm>
              <a:prstGeom prst="halfFrame">
                <a:avLst/>
              </a:prstGeom>
              <a:solidFill>
                <a:srgbClr val="A6203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4" name="矩形: 圆顶角 3"/>
            <p:cNvSpPr/>
            <p:nvPr/>
          </p:nvSpPr>
          <p:spPr>
            <a:xfrm rot="10800000">
              <a:off x="1022681" y="1706456"/>
              <a:ext cx="1032938" cy="23525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0CFBD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1" name="文本占位符 1"/>
          <p:cNvSpPr txBox="1"/>
          <p:nvPr/>
        </p:nvSpPr>
        <p:spPr>
          <a:xfrm>
            <a:off x="1179200" y="2742980"/>
            <a:ext cx="2856901" cy="2477686"/>
          </a:xfrm>
          <a:prstGeom prst="rect">
            <a:avLst/>
          </a:prstGeom>
        </p:spPr>
        <p:txBody>
          <a:bodyPr/>
          <a:lstStyle>
            <a:lvl1pPr marL="363855" indent="-363855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2400" b="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240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200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180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180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应用界面设计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前后端交互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前端单元测试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用户体验优化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2" name="Object 408"/>
          <p:cNvSpPr txBox="1"/>
          <p:nvPr/>
        </p:nvSpPr>
        <p:spPr>
          <a:xfrm>
            <a:off x="1179200" y="2182029"/>
            <a:ext cx="2856901" cy="320637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>
              <a:lnSpc>
                <a:spcPct val="96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张倍宜（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35%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）</a:t>
            </a:r>
            <a:endParaRPr lang="zh-CN" altLang="en-US" sz="11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6" name="组合 5">
            <a:extLst>
              <a:ext uri="{FF2B5EF4-FFF2-40B4-BE49-F238E27FC236}">
                <a16:creationId xmlns:a16="http://schemas.microsoft.com/office/drawing/2014/main" id="{79A1CDAA-E835-B19D-1DB4-6A65903C5C66}"/>
              </a:ext>
            </a:extLst>
          </p:cNvPr>
          <p:cNvGrpSpPr/>
          <p:nvPr/>
        </p:nvGrpSpPr>
        <p:grpSpPr>
          <a:xfrm>
            <a:off x="4603335" y="1705661"/>
            <a:ext cx="3460143" cy="3892384"/>
            <a:chOff x="877580" y="1699481"/>
            <a:chExt cx="5125254" cy="3892384"/>
          </a:xfrm>
        </p:grpSpPr>
        <p:grpSp>
          <p:nvGrpSpPr>
            <p:cNvPr id="7" name="组合 6">
              <a:extLst>
                <a:ext uri="{FF2B5EF4-FFF2-40B4-BE49-F238E27FC236}">
                  <a16:creationId xmlns:a16="http://schemas.microsoft.com/office/drawing/2014/main" id="{83CB1849-CFDB-23E3-191F-4456DE177F7E}"/>
                </a:ext>
              </a:extLst>
            </p:cNvPr>
            <p:cNvGrpSpPr/>
            <p:nvPr/>
          </p:nvGrpSpPr>
          <p:grpSpPr>
            <a:xfrm>
              <a:off x="877580" y="1699481"/>
              <a:ext cx="5125254" cy="3892384"/>
              <a:chOff x="892372" y="1699481"/>
              <a:chExt cx="4690281" cy="3892384"/>
            </a:xfrm>
          </p:grpSpPr>
          <p:sp>
            <p:nvSpPr>
              <p:cNvPr id="9" name="矩形: 圆角 2">
                <a:extLst>
                  <a:ext uri="{FF2B5EF4-FFF2-40B4-BE49-F238E27FC236}">
                    <a16:creationId xmlns:a16="http://schemas.microsoft.com/office/drawing/2014/main" id="{55AAE5DC-0A7F-61D9-1193-F17C347F5BD4}"/>
                  </a:ext>
                </a:extLst>
              </p:cNvPr>
              <p:cNvSpPr/>
              <p:nvPr/>
            </p:nvSpPr>
            <p:spPr>
              <a:xfrm>
                <a:off x="892372" y="1699481"/>
                <a:ext cx="4690281" cy="3884614"/>
              </a:xfrm>
              <a:prstGeom prst="roundRect">
                <a:avLst>
                  <a:gd name="adj" fmla="val 5292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" name="半闭框 10">
                <a:extLst>
                  <a:ext uri="{FF2B5EF4-FFF2-40B4-BE49-F238E27FC236}">
                    <a16:creationId xmlns:a16="http://schemas.microsoft.com/office/drawing/2014/main" id="{95316334-A0EA-190D-2CEE-001DC423FA6C}"/>
                  </a:ext>
                </a:extLst>
              </p:cNvPr>
              <p:cNvSpPr/>
              <p:nvPr/>
            </p:nvSpPr>
            <p:spPr>
              <a:xfrm rot="10800000">
                <a:off x="5260625" y="5261886"/>
                <a:ext cx="322028" cy="329979"/>
              </a:xfrm>
              <a:prstGeom prst="halfFrame">
                <a:avLst/>
              </a:prstGeom>
              <a:solidFill>
                <a:srgbClr val="A6203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8" name="矩形: 圆顶角 3">
              <a:extLst>
                <a:ext uri="{FF2B5EF4-FFF2-40B4-BE49-F238E27FC236}">
                  <a16:creationId xmlns:a16="http://schemas.microsoft.com/office/drawing/2014/main" id="{0DDB5A2F-6CEB-41E1-8964-572C723321FB}"/>
                </a:ext>
              </a:extLst>
            </p:cNvPr>
            <p:cNvSpPr/>
            <p:nvPr/>
          </p:nvSpPr>
          <p:spPr>
            <a:xfrm rot="10800000">
              <a:off x="1022681" y="1706456"/>
              <a:ext cx="1032938" cy="23525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0CFBD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3" name="文本占位符 1">
            <a:extLst>
              <a:ext uri="{FF2B5EF4-FFF2-40B4-BE49-F238E27FC236}">
                <a16:creationId xmlns:a16="http://schemas.microsoft.com/office/drawing/2014/main" id="{333C1CBD-49C9-F6F0-0697-05EE9A0E0E2C}"/>
              </a:ext>
            </a:extLst>
          </p:cNvPr>
          <p:cNvSpPr txBox="1"/>
          <p:nvPr/>
        </p:nvSpPr>
        <p:spPr>
          <a:xfrm>
            <a:off x="4969008" y="2742980"/>
            <a:ext cx="2856901" cy="2477686"/>
          </a:xfrm>
          <a:prstGeom prst="rect">
            <a:avLst/>
          </a:prstGeom>
        </p:spPr>
        <p:txBody>
          <a:bodyPr/>
          <a:lstStyle>
            <a:lvl1pPr marL="363855" indent="-363855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2400" b="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240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200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180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180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数据库与本地持久化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后端单元测试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前后端交互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just"/>
            <a:r>
              <a:rPr lang="zh-CN" altLang="en-US" sz="20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架构设计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4" name="Object 408">
            <a:extLst>
              <a:ext uri="{FF2B5EF4-FFF2-40B4-BE49-F238E27FC236}">
                <a16:creationId xmlns:a16="http://schemas.microsoft.com/office/drawing/2014/main" id="{EC640D71-32E7-3E1C-752F-806E2D976135}"/>
              </a:ext>
            </a:extLst>
          </p:cNvPr>
          <p:cNvSpPr txBox="1"/>
          <p:nvPr/>
        </p:nvSpPr>
        <p:spPr>
          <a:xfrm>
            <a:off x="4969391" y="2182029"/>
            <a:ext cx="2856901" cy="320637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>
              <a:lnSpc>
                <a:spcPct val="96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陈瑞涵（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33%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）</a:t>
            </a:r>
            <a:endParaRPr lang="zh-CN" altLang="en-US" sz="11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grpSp>
        <p:nvGrpSpPr>
          <p:cNvPr id="15" name="组合 14">
            <a:extLst>
              <a:ext uri="{FF2B5EF4-FFF2-40B4-BE49-F238E27FC236}">
                <a16:creationId xmlns:a16="http://schemas.microsoft.com/office/drawing/2014/main" id="{556F5085-155E-623D-58F8-C3F282CF60C1}"/>
              </a:ext>
            </a:extLst>
          </p:cNvPr>
          <p:cNvGrpSpPr/>
          <p:nvPr/>
        </p:nvGrpSpPr>
        <p:grpSpPr>
          <a:xfrm>
            <a:off x="8323887" y="1698686"/>
            <a:ext cx="3460143" cy="3892384"/>
            <a:chOff x="877580" y="1699481"/>
            <a:chExt cx="5125254" cy="3892384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E3BA7119-B23C-EAA3-7D1A-299C15C7AE20}"/>
                </a:ext>
              </a:extLst>
            </p:cNvPr>
            <p:cNvGrpSpPr/>
            <p:nvPr/>
          </p:nvGrpSpPr>
          <p:grpSpPr>
            <a:xfrm>
              <a:off x="877580" y="1699481"/>
              <a:ext cx="5125254" cy="3892384"/>
              <a:chOff x="892372" y="1699481"/>
              <a:chExt cx="4690281" cy="3892384"/>
            </a:xfrm>
          </p:grpSpPr>
          <p:sp>
            <p:nvSpPr>
              <p:cNvPr id="18" name="矩形: 圆角 2">
                <a:extLst>
                  <a:ext uri="{FF2B5EF4-FFF2-40B4-BE49-F238E27FC236}">
                    <a16:creationId xmlns:a16="http://schemas.microsoft.com/office/drawing/2014/main" id="{D0D173DF-4352-1386-A91B-3413AC8A3418}"/>
                  </a:ext>
                </a:extLst>
              </p:cNvPr>
              <p:cNvSpPr/>
              <p:nvPr/>
            </p:nvSpPr>
            <p:spPr>
              <a:xfrm>
                <a:off x="892372" y="1699481"/>
                <a:ext cx="4690281" cy="3884614"/>
              </a:xfrm>
              <a:prstGeom prst="roundRect">
                <a:avLst>
                  <a:gd name="adj" fmla="val 5292"/>
                </a:avLst>
              </a:prstGeom>
              <a:noFill/>
              <a:ln>
                <a:solidFill>
                  <a:schemeClr val="tx1">
                    <a:lumMod val="50000"/>
                    <a:lumOff val="50000"/>
                  </a:schemeClr>
                </a:solidFill>
                <a:prstDash val="dash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9" name="半闭框 18">
                <a:extLst>
                  <a:ext uri="{FF2B5EF4-FFF2-40B4-BE49-F238E27FC236}">
                    <a16:creationId xmlns:a16="http://schemas.microsoft.com/office/drawing/2014/main" id="{00B0C341-1370-E76E-404F-1086E0E52D41}"/>
                  </a:ext>
                </a:extLst>
              </p:cNvPr>
              <p:cNvSpPr/>
              <p:nvPr/>
            </p:nvSpPr>
            <p:spPr>
              <a:xfrm rot="10800000">
                <a:off x="5260625" y="5261886"/>
                <a:ext cx="322028" cy="329979"/>
              </a:xfrm>
              <a:prstGeom prst="halfFrame">
                <a:avLst/>
              </a:prstGeom>
              <a:solidFill>
                <a:srgbClr val="A6203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</a:endParaRPr>
              </a:p>
            </p:txBody>
          </p:sp>
        </p:grpSp>
        <p:sp>
          <p:nvSpPr>
            <p:cNvPr id="17" name="矩形: 圆顶角 3">
              <a:extLst>
                <a:ext uri="{FF2B5EF4-FFF2-40B4-BE49-F238E27FC236}">
                  <a16:creationId xmlns:a16="http://schemas.microsoft.com/office/drawing/2014/main" id="{FA626487-DCD4-EE7A-F8B8-E2708D8EAC61}"/>
                </a:ext>
              </a:extLst>
            </p:cNvPr>
            <p:cNvSpPr/>
            <p:nvPr/>
          </p:nvSpPr>
          <p:spPr>
            <a:xfrm rot="10800000">
              <a:off x="1022681" y="1706456"/>
              <a:ext cx="1032938" cy="23525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0CFBD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0" name="文本占位符 1">
            <a:extLst>
              <a:ext uri="{FF2B5EF4-FFF2-40B4-BE49-F238E27FC236}">
                <a16:creationId xmlns:a16="http://schemas.microsoft.com/office/drawing/2014/main" id="{2637DB4B-74C2-51F0-FB51-D5E5F09C559B}"/>
              </a:ext>
            </a:extLst>
          </p:cNvPr>
          <p:cNvSpPr txBox="1"/>
          <p:nvPr/>
        </p:nvSpPr>
        <p:spPr>
          <a:xfrm>
            <a:off x="8625507" y="2737187"/>
            <a:ext cx="2856901" cy="2477686"/>
          </a:xfrm>
          <a:prstGeom prst="rect">
            <a:avLst/>
          </a:prstGeom>
        </p:spPr>
        <p:txBody>
          <a:bodyPr/>
          <a:lstStyle>
            <a:lvl1pPr marL="363855" indent="-363855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2400" b="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240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200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180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30000"/>
              </a:lnSpc>
              <a:spcBef>
                <a:spcPts val="500"/>
              </a:spcBef>
              <a:buClr>
                <a:srgbClr val="A62038"/>
              </a:buClr>
              <a:buFont typeface="Arial" panose="020B0604020202020204" pitchFamily="34" charset="0"/>
              <a:buChar char="•"/>
              <a:defRPr sz="1800" kern="1200" spc="300">
                <a:solidFill>
                  <a:schemeClr val="accent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zh-CN" altLang="en-US" sz="1800" dirty="0"/>
              <a:t>学习</a:t>
            </a:r>
            <a:r>
              <a:rPr lang="en" altLang="zh-CN" sz="1800" dirty="0" err="1"/>
              <a:t>Jaccount</a:t>
            </a:r>
            <a:r>
              <a:rPr lang="zh-CN" altLang="en-US" sz="1800" dirty="0"/>
              <a:t>接口</a:t>
            </a:r>
            <a:endParaRPr lang="en-US" altLang="zh-CN" sz="1800" dirty="0"/>
          </a:p>
          <a:p>
            <a:pPr fontAlgn="base"/>
            <a:r>
              <a:rPr lang="zh-CN" altLang="en-US" sz="1800" dirty="0"/>
              <a:t>编写代码从教务系统导出课程表信息</a:t>
            </a:r>
          </a:p>
          <a:p>
            <a:pPr fontAlgn="base"/>
            <a:r>
              <a:rPr lang="zh-CN" altLang="en-US" sz="1800" dirty="0"/>
              <a:t>提供数据接口</a:t>
            </a:r>
            <a:endParaRPr lang="en-US" altLang="zh-CN" sz="1800" dirty="0"/>
          </a:p>
          <a:p>
            <a:pPr fontAlgn="base"/>
            <a:r>
              <a:rPr lang="zh-CN" altLang="en-US" sz="18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架构设计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21" name="Object 408">
            <a:extLst>
              <a:ext uri="{FF2B5EF4-FFF2-40B4-BE49-F238E27FC236}">
                <a16:creationId xmlns:a16="http://schemas.microsoft.com/office/drawing/2014/main" id="{FBB5873C-D083-433F-C631-D483A13281B3}"/>
              </a:ext>
            </a:extLst>
          </p:cNvPr>
          <p:cNvSpPr txBox="1"/>
          <p:nvPr/>
        </p:nvSpPr>
        <p:spPr>
          <a:xfrm>
            <a:off x="8625507" y="2178735"/>
            <a:ext cx="2856901" cy="320637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>
              <a:lnSpc>
                <a:spcPct val="96000"/>
              </a:lnSpc>
            </a:pP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顾一帆（</a:t>
            </a:r>
            <a:r>
              <a:rPr lang="en-US" altLang="zh-CN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32%</a:t>
            </a:r>
            <a:r>
              <a:rPr lang="zh-CN" altLang="en-US" sz="2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）</a:t>
            </a:r>
            <a:endParaRPr lang="zh-CN" altLang="en-US" sz="11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7997856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  <p:bldP spid="42" grpId="0"/>
      <p:bldP spid="13" grpId="0"/>
      <p:bldP spid="14" grpId="0"/>
      <p:bldP spid="20" grpId="0"/>
      <p:bldP spid="21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4542EF4-2CD2-414F-BB8A-5F063B669130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95160" y="2667000"/>
            <a:ext cx="7054894" cy="1066800"/>
          </a:xfrm>
        </p:spPr>
        <p:txBody>
          <a:bodyPr/>
          <a:lstStyle/>
          <a:p>
            <a:pPr algn="ctr"/>
            <a:r>
              <a:rPr lang="zh-CN" altLang="en-US" sz="6600" dirty="0"/>
              <a:t>感谢您的关注</a:t>
            </a:r>
            <a:endParaRPr lang="en-US" altLang="zh-CN" sz="6600" dirty="0"/>
          </a:p>
          <a:p>
            <a:pPr algn="ctr"/>
            <a:r>
              <a:rPr lang="en-US" altLang="zh-CN" sz="3600" b="0" dirty="0"/>
              <a:t>THANK YOU</a:t>
            </a:r>
            <a:endParaRPr lang="zh-CN" altLang="en-US" sz="3600" b="0" dirty="0"/>
          </a:p>
        </p:txBody>
      </p:sp>
    </p:spTree>
    <p:extLst>
      <p:ext uri="{BB962C8B-B14F-4D97-AF65-F5344CB8AC3E}">
        <p14:creationId xmlns:p14="http://schemas.microsoft.com/office/powerpoint/2010/main" val="389403736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71204DD-7793-44FC-A828-C9F2B4D6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zh-CN" altLang="en-US" sz="4000" dirty="0"/>
              <a:t>产品特色与创新点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5DC901F-AE4A-44B4-9244-CC33B21809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3</a:t>
            </a:fld>
            <a:endParaRPr lang="zh-CN" altLang="en-US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A915BBA9-AB52-417C-91E8-D9CE8EDDD7D6}"/>
              </a:ext>
            </a:extLst>
          </p:cNvPr>
          <p:cNvCxnSpPr>
            <a:cxnSpLocks/>
          </p:cNvCxnSpPr>
          <p:nvPr/>
        </p:nvCxnSpPr>
        <p:spPr>
          <a:xfrm>
            <a:off x="1155223" y="1859603"/>
            <a:ext cx="1166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bject 602">
            <a:extLst>
              <a:ext uri="{FF2B5EF4-FFF2-40B4-BE49-F238E27FC236}">
                <a16:creationId xmlns:a16="http://schemas.microsoft.com/office/drawing/2014/main" id="{F8649994-A32A-4DAA-B2EA-4B592D4732F2}"/>
              </a:ext>
            </a:extLst>
          </p:cNvPr>
          <p:cNvSpPr txBox="1"/>
          <p:nvPr/>
        </p:nvSpPr>
        <p:spPr>
          <a:xfrm>
            <a:off x="342900" y="862931"/>
            <a:ext cx="3408525" cy="2107268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13100" b="1" i="0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0</a:t>
            </a:r>
            <a:r>
              <a:rPr lang="en-US" altLang="zh-CN" sz="13100" b="1" i="0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1</a:t>
            </a:r>
            <a:endParaRPr lang="zh-CN" altLang="en-US" sz="1000" b="1" dirty="0">
              <a:latin typeface="+mj-ea"/>
              <a:ea typeface="+mj-ea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EE8C7664-3B9B-4BC2-9CE3-4043AFE9B5DF}"/>
              </a:ext>
            </a:extLst>
          </p:cNvPr>
          <p:cNvSpPr/>
          <p:nvPr/>
        </p:nvSpPr>
        <p:spPr>
          <a:xfrm>
            <a:off x="807085" y="2801162"/>
            <a:ext cx="48019" cy="845952"/>
          </a:xfrm>
          <a:prstGeom prst="roundRect">
            <a:avLst>
              <a:gd name="adj" fmla="val 50000"/>
            </a:avLst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635897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A13FC76F-5087-43E3-B457-2AD2E7F228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特色一</a:t>
            </a:r>
            <a:endParaRPr lang="zh-CN" altLang="en-US" b="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7368070-998D-4F70-B17A-4782795731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7676" y="1190090"/>
            <a:ext cx="6347866" cy="4765791"/>
          </a:xfrm>
        </p:spPr>
        <p:txBody>
          <a:bodyPr/>
          <a:lstStyle/>
          <a:p>
            <a:r>
              <a:rPr lang="zh-CN" altLang="en-US" b="1" dirty="0"/>
              <a:t>简洁的界面</a:t>
            </a:r>
            <a:endParaRPr lang="en-US" altLang="zh-CN" b="1" dirty="0"/>
          </a:p>
          <a:p>
            <a:pPr lvl="1" fontAlgn="base"/>
            <a:r>
              <a:rPr lang="zh-CN" altLang="en-US" b="0" i="0" u="none" strike="noStrike" dirty="0">
                <a:solidFill>
                  <a:srgbClr val="1A2029"/>
                </a:solidFill>
                <a:effectLst/>
                <a:latin typeface="-apple-system"/>
              </a:rPr>
              <a:t>设计理念：以用户为中心，去除冗余，保留必要功能</a:t>
            </a:r>
          </a:p>
          <a:p>
            <a:pPr lvl="1" fontAlgn="base"/>
            <a:r>
              <a:rPr lang="zh-CN" altLang="en-US" b="0" i="0" u="none" strike="noStrike" dirty="0">
                <a:solidFill>
                  <a:srgbClr val="1A2029"/>
                </a:solidFill>
                <a:effectLst/>
                <a:latin typeface="-apple-system"/>
              </a:rPr>
              <a:t>视觉效果：清晰的布局，友好的颜色搭配，直观的图标设计</a:t>
            </a:r>
          </a:p>
          <a:p>
            <a:pPr lvl="1" fontAlgn="base"/>
            <a:r>
              <a:rPr lang="zh-CN" altLang="en-US" b="0" i="0" u="none" strike="noStrike" dirty="0">
                <a:solidFill>
                  <a:srgbClr val="1A2029"/>
                </a:solidFill>
                <a:effectLst/>
                <a:latin typeface="-apple-system"/>
              </a:rPr>
              <a:t>用户体验：易于导航，快速访问常用功能，减少用户操作步骤</a:t>
            </a:r>
          </a:p>
          <a:p>
            <a:pPr lvl="1"/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427E03D-2AC0-4C20-94AA-D53CFEB3D3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4</a:t>
            </a:fld>
            <a:endParaRPr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8A13452-F11A-2DFD-0C3F-14478D90AF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3732" y="1336606"/>
            <a:ext cx="2128914" cy="4619275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074E9772-A0FB-A51C-E9A8-745F6907BD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73750" y="1336606"/>
            <a:ext cx="2128915" cy="46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007404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A13FC76F-5087-43E3-B457-2AD2E7F228F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特色二</a:t>
            </a:r>
            <a:endParaRPr lang="zh-CN" altLang="en-US" b="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7368070-998D-4F70-B17A-4782795731F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37676" y="1190090"/>
            <a:ext cx="6347866" cy="4765791"/>
          </a:xfrm>
        </p:spPr>
        <p:txBody>
          <a:bodyPr/>
          <a:lstStyle/>
          <a:p>
            <a:r>
              <a:rPr lang="zh-CN" altLang="en-US" b="1" i="0" u="none" strike="noStrike" dirty="0">
                <a:effectLst/>
                <a:latin typeface="-apple-system"/>
              </a:rPr>
              <a:t>支持</a:t>
            </a:r>
            <a:r>
              <a:rPr lang="en" altLang="zh-CN" b="1" i="0" u="none" strike="noStrike" dirty="0" err="1">
                <a:effectLst/>
                <a:latin typeface="-apple-system"/>
              </a:rPr>
              <a:t>Jaccount</a:t>
            </a:r>
            <a:r>
              <a:rPr lang="zh-CN" altLang="en-US" b="1" i="0" u="none" strike="noStrike" dirty="0">
                <a:effectLst/>
                <a:latin typeface="-apple-system"/>
              </a:rPr>
              <a:t>登录导入交大课程表</a:t>
            </a:r>
            <a:endParaRPr lang="en-US" altLang="zh-CN" b="1" dirty="0"/>
          </a:p>
          <a:p>
            <a:pPr lvl="1" fontAlgn="base"/>
            <a:r>
              <a:rPr lang="zh-CN" altLang="en-US" b="0" i="0" u="none" strike="noStrike" dirty="0">
                <a:solidFill>
                  <a:srgbClr val="1A2029"/>
                </a:solidFill>
                <a:effectLst/>
                <a:latin typeface="-apple-system"/>
              </a:rPr>
              <a:t>技术实现：利用</a:t>
            </a:r>
            <a:r>
              <a:rPr lang="en" altLang="zh-CN" b="0" i="0" u="none" strike="noStrike" dirty="0" err="1">
                <a:solidFill>
                  <a:srgbClr val="1A2029"/>
                </a:solidFill>
                <a:effectLst/>
                <a:latin typeface="-apple-system"/>
              </a:rPr>
              <a:t>Jaccount</a:t>
            </a:r>
            <a:r>
              <a:rPr lang="zh-CN" altLang="en-US" b="0" i="0" u="none" strike="noStrike" dirty="0">
                <a:solidFill>
                  <a:srgbClr val="1A2029"/>
                </a:solidFill>
                <a:effectLst/>
                <a:latin typeface="-apple-system"/>
              </a:rPr>
              <a:t>接口，安全可靠地实现用户身份验证</a:t>
            </a:r>
          </a:p>
          <a:p>
            <a:pPr lvl="1" fontAlgn="base"/>
            <a:r>
              <a:rPr lang="zh-CN" altLang="en-US" b="0" i="0" u="none" strike="noStrike" dirty="0">
                <a:solidFill>
                  <a:srgbClr val="1A2029"/>
                </a:solidFill>
                <a:effectLst/>
                <a:latin typeface="-apple-system"/>
              </a:rPr>
              <a:t>自动同步：一键导入交通大学课程表，自动更新课程信息</a:t>
            </a:r>
          </a:p>
          <a:p>
            <a:pPr lvl="1" fontAlgn="base"/>
            <a:r>
              <a:rPr lang="zh-CN" altLang="en-US" b="0" i="0" u="none" strike="noStrike" dirty="0">
                <a:solidFill>
                  <a:srgbClr val="1A2029"/>
                </a:solidFill>
                <a:effectLst/>
                <a:latin typeface="-apple-system"/>
              </a:rPr>
              <a:t>个性化设置：允许用户自定义课程显示选项，满足个性化需求</a:t>
            </a:r>
            <a:br>
              <a:rPr lang="zh-CN" altLang="en-US" dirty="0"/>
            </a:br>
            <a:endParaRPr lang="en-US" altLang="zh-CN" dirty="0">
              <a:solidFill>
                <a:schemeClr val="bg1">
                  <a:lumMod val="50000"/>
                </a:schemeClr>
              </a:solidFill>
            </a:endParaRP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427E03D-2AC0-4C20-94AA-D53CFEB3D3C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886782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创新点</a:t>
            </a:r>
            <a:endParaRPr lang="zh-CN" altLang="en-US" b="0" dirty="0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292077F-4306-485B-8E6B-BA88062874B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99367" y="2033019"/>
            <a:ext cx="9879203" cy="3228867"/>
          </a:xfrm>
        </p:spPr>
        <p:txBody>
          <a:bodyPr/>
          <a:lstStyle/>
          <a:p>
            <a:pPr algn="l" fontAlgn="base"/>
            <a:r>
              <a:rPr lang="zh-CN" altLang="en-US" b="1" i="0" u="none" strike="noStrike" dirty="0">
                <a:solidFill>
                  <a:srgbClr val="1A2029"/>
                </a:solidFill>
                <a:effectLst/>
                <a:latin typeface="-apple-system"/>
              </a:rPr>
              <a:t>跨平台技术</a:t>
            </a:r>
            <a:endParaRPr lang="zh-CN" altLang="en-US" b="0" i="0" u="none" strike="noStrike" dirty="0">
              <a:solidFill>
                <a:srgbClr val="1A2029"/>
              </a:solidFill>
              <a:effectLst/>
              <a:latin typeface="-apple-system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zh-CN" altLang="en-US" b="1" i="0" u="none" strike="noStrike" dirty="0">
                <a:solidFill>
                  <a:srgbClr val="1A2029"/>
                </a:solidFill>
                <a:effectLst/>
                <a:latin typeface="-apple-system"/>
              </a:rPr>
              <a:t>基于</a:t>
            </a:r>
            <a:r>
              <a:rPr lang="en" altLang="zh-CN" b="1" i="0" u="none" strike="noStrike" dirty="0">
                <a:solidFill>
                  <a:srgbClr val="1A2029"/>
                </a:solidFill>
                <a:effectLst/>
                <a:latin typeface="-apple-system"/>
              </a:rPr>
              <a:t>Flutter</a:t>
            </a:r>
            <a:r>
              <a:rPr lang="zh-CN" altLang="en-US" b="1" i="0" u="none" strike="noStrike" dirty="0">
                <a:solidFill>
                  <a:srgbClr val="1A2029"/>
                </a:solidFill>
                <a:effectLst/>
                <a:latin typeface="-apple-system"/>
              </a:rPr>
              <a:t>开发：</a:t>
            </a:r>
            <a:endParaRPr lang="zh-CN" altLang="en-US" b="0" i="0" u="none" strike="noStrike" dirty="0">
              <a:solidFill>
                <a:srgbClr val="1A2029"/>
              </a:solidFill>
              <a:effectLst/>
              <a:latin typeface="-apple-system"/>
            </a:endParaRPr>
          </a:p>
          <a:p>
            <a:pPr marL="742950" lvl="1" indent="-285750" algn="l" fontAlgn="base">
              <a:buFont typeface="Arial" panose="020B0604020202020204" pitchFamily="34" charset="0"/>
              <a:buChar char="•"/>
            </a:pPr>
            <a:r>
              <a:rPr lang="zh-CN" altLang="en-US" sz="2000" b="0" i="0" u="none" strike="noStrike" dirty="0">
                <a:solidFill>
                  <a:srgbClr val="1A2029"/>
                </a:solidFill>
                <a:effectLst/>
                <a:latin typeface="-apple-system"/>
              </a:rPr>
              <a:t>一次编写，双平台运行：相同的代码基础，确保</a:t>
            </a:r>
            <a:r>
              <a:rPr lang="en" altLang="zh-CN" sz="2000" b="0" i="0" u="none" strike="noStrike" dirty="0">
                <a:solidFill>
                  <a:srgbClr val="1A2029"/>
                </a:solidFill>
                <a:effectLst/>
                <a:latin typeface="-apple-system"/>
              </a:rPr>
              <a:t>iOS</a:t>
            </a:r>
            <a:r>
              <a:rPr lang="zh-CN" altLang="en-US" sz="2000" b="0" i="0" u="none" strike="noStrike" dirty="0">
                <a:solidFill>
                  <a:srgbClr val="1A2029"/>
                </a:solidFill>
                <a:effectLst/>
                <a:latin typeface="-apple-system"/>
              </a:rPr>
              <a:t>和</a:t>
            </a:r>
            <a:r>
              <a:rPr lang="en" altLang="zh-CN" sz="2000" b="0" i="0" u="none" strike="noStrike" dirty="0">
                <a:solidFill>
                  <a:srgbClr val="1A2029"/>
                </a:solidFill>
                <a:effectLst/>
                <a:latin typeface="-apple-system"/>
              </a:rPr>
              <a:t>Android</a:t>
            </a:r>
            <a:r>
              <a:rPr lang="zh-CN" altLang="en-US" sz="2000" b="0" i="0" u="none" strike="noStrike" dirty="0">
                <a:solidFill>
                  <a:srgbClr val="1A2029"/>
                </a:solidFill>
                <a:effectLst/>
                <a:latin typeface="-apple-system"/>
              </a:rPr>
              <a:t>用户获得一致体验</a:t>
            </a:r>
          </a:p>
          <a:p>
            <a:pPr marL="742950" lvl="1" indent="-285750" algn="l" fontAlgn="base">
              <a:buFont typeface="Arial" panose="020B0604020202020204" pitchFamily="34" charset="0"/>
              <a:buChar char="•"/>
            </a:pPr>
            <a:r>
              <a:rPr lang="zh-CN" altLang="en-US" sz="2000" b="0" i="0" u="none" strike="noStrike" dirty="0">
                <a:solidFill>
                  <a:srgbClr val="1A2029"/>
                </a:solidFill>
                <a:effectLst/>
                <a:latin typeface="-apple-system"/>
              </a:rPr>
              <a:t>高效开发：</a:t>
            </a:r>
            <a:r>
              <a:rPr lang="en" altLang="zh-CN" sz="2000" b="0" i="0" u="none" strike="noStrike" dirty="0">
                <a:solidFill>
                  <a:srgbClr val="1A2029"/>
                </a:solidFill>
                <a:effectLst/>
                <a:latin typeface="-apple-system"/>
              </a:rPr>
              <a:t>Flutter</a:t>
            </a:r>
            <a:r>
              <a:rPr lang="zh-CN" altLang="en-US" sz="2000" b="0" i="0" u="none" strike="noStrike" dirty="0">
                <a:solidFill>
                  <a:srgbClr val="1A2029"/>
                </a:solidFill>
                <a:effectLst/>
                <a:latin typeface="-apple-system"/>
              </a:rPr>
              <a:t>的热重载功能大大缩短了开发和测试周期</a:t>
            </a:r>
          </a:p>
          <a:p>
            <a:pPr marL="742950" lvl="1" indent="-285750" algn="l" fontAlgn="base">
              <a:buFont typeface="Arial" panose="020B0604020202020204" pitchFamily="34" charset="0"/>
              <a:buChar char="•"/>
            </a:pPr>
            <a:r>
              <a:rPr lang="zh-CN" altLang="en-US" sz="2000" b="0" i="0" u="none" strike="noStrike" dirty="0">
                <a:solidFill>
                  <a:srgbClr val="1A2029"/>
                </a:solidFill>
                <a:effectLst/>
                <a:latin typeface="-apple-system"/>
              </a:rPr>
              <a:t>性能优化：利用</a:t>
            </a:r>
            <a:r>
              <a:rPr lang="en" altLang="zh-CN" sz="2000" b="0" i="0" u="none" strike="noStrike" dirty="0">
                <a:solidFill>
                  <a:srgbClr val="1A2029"/>
                </a:solidFill>
                <a:effectLst/>
                <a:latin typeface="-apple-system"/>
              </a:rPr>
              <a:t>Dart</a:t>
            </a:r>
            <a:r>
              <a:rPr lang="zh-CN" altLang="en-US" sz="2000" b="0" i="0" u="none" strike="noStrike" dirty="0">
                <a:solidFill>
                  <a:srgbClr val="1A2029"/>
                </a:solidFill>
                <a:effectLst/>
                <a:latin typeface="-apple-system"/>
              </a:rPr>
              <a:t>语言和</a:t>
            </a:r>
            <a:r>
              <a:rPr lang="en" altLang="zh-CN" sz="2000" b="0" i="0" u="none" strike="noStrike" dirty="0">
                <a:solidFill>
                  <a:srgbClr val="1A2029"/>
                </a:solidFill>
                <a:effectLst/>
                <a:latin typeface="-apple-system"/>
              </a:rPr>
              <a:t>Flutter</a:t>
            </a:r>
            <a:r>
              <a:rPr lang="zh-CN" altLang="en-US" sz="2000" b="0" i="0" u="none" strike="noStrike" dirty="0">
                <a:solidFill>
                  <a:srgbClr val="1A2029"/>
                </a:solidFill>
                <a:effectLst/>
                <a:latin typeface="-apple-system"/>
              </a:rPr>
              <a:t>框架，实现流畅的用户界面和快速的响应速度</a:t>
            </a:r>
          </a:p>
          <a:p>
            <a:pPr marL="0" indent="0" algn="just">
              <a:buNone/>
            </a:pPr>
            <a:endParaRPr lang="zh-CN" altLang="en-US" sz="2000" b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3197FA0-C9DB-41BE-BF3A-29FB5BDD56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6</a:t>
            </a:fld>
            <a:endParaRPr lang="zh-CN" altLang="en-US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EE86BEB9-5187-44B8-A7E0-0BDFF0385DD2}"/>
              </a:ext>
            </a:extLst>
          </p:cNvPr>
          <p:cNvSpPr/>
          <p:nvPr/>
        </p:nvSpPr>
        <p:spPr>
          <a:xfrm>
            <a:off x="892372" y="1699481"/>
            <a:ext cx="10406431" cy="3884614"/>
          </a:xfrm>
          <a:prstGeom prst="roundRect">
            <a:avLst>
              <a:gd name="adj" fmla="val 5292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顶角 14">
            <a:extLst>
              <a:ext uri="{FF2B5EF4-FFF2-40B4-BE49-F238E27FC236}">
                <a16:creationId xmlns:a16="http://schemas.microsoft.com/office/drawing/2014/main" id="{1D5810A9-7B29-4D56-BE9A-FEB6CD50EF31}"/>
              </a:ext>
            </a:extLst>
          </p:cNvPr>
          <p:cNvSpPr/>
          <p:nvPr/>
        </p:nvSpPr>
        <p:spPr>
          <a:xfrm rot="10800000">
            <a:off x="1022681" y="1706456"/>
            <a:ext cx="1032938" cy="23525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0CFBD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半闭框 13">
            <a:extLst>
              <a:ext uri="{FF2B5EF4-FFF2-40B4-BE49-F238E27FC236}">
                <a16:creationId xmlns:a16="http://schemas.microsoft.com/office/drawing/2014/main" id="{3E40C135-4BEE-48AD-8FC0-63860866E93E}"/>
              </a:ext>
            </a:extLst>
          </p:cNvPr>
          <p:cNvSpPr/>
          <p:nvPr/>
        </p:nvSpPr>
        <p:spPr>
          <a:xfrm rot="10800000">
            <a:off x="10955163" y="5261886"/>
            <a:ext cx="351893" cy="329979"/>
          </a:xfrm>
          <a:prstGeom prst="halfFrame">
            <a:avLst/>
          </a:prstGeom>
          <a:solidFill>
            <a:srgbClr val="A620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9CBE84E8-9283-C91C-40BB-6E189D7746B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4198" y="1941715"/>
            <a:ext cx="4195225" cy="11979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098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创新点</a:t>
            </a:r>
            <a:endParaRPr lang="zh-CN" altLang="en-US" b="0" dirty="0"/>
          </a:p>
        </p:txBody>
      </p:sp>
      <p:sp>
        <p:nvSpPr>
          <p:cNvPr id="2" name="文本占位符 1">
            <a:extLst>
              <a:ext uri="{FF2B5EF4-FFF2-40B4-BE49-F238E27FC236}">
                <a16:creationId xmlns:a16="http://schemas.microsoft.com/office/drawing/2014/main" id="{C292077F-4306-485B-8E6B-BA88062874B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1199367" y="2033019"/>
            <a:ext cx="9879203" cy="3228867"/>
          </a:xfrm>
        </p:spPr>
        <p:txBody>
          <a:bodyPr/>
          <a:lstStyle/>
          <a:p>
            <a:pPr algn="l" fontAlgn="base"/>
            <a:r>
              <a:rPr lang="zh-CN" altLang="en-US" b="1" i="0" u="none" strike="noStrike" dirty="0">
                <a:solidFill>
                  <a:srgbClr val="1A2029"/>
                </a:solidFill>
                <a:effectLst/>
                <a:latin typeface="-apple-system"/>
              </a:rPr>
              <a:t>用户价值</a:t>
            </a:r>
            <a:endParaRPr lang="en-US" altLang="zh-CN" b="1" i="0" u="none" strike="noStrike" dirty="0">
              <a:solidFill>
                <a:srgbClr val="1A2029"/>
              </a:solidFill>
              <a:effectLst/>
              <a:latin typeface="-apple-system"/>
            </a:endParaRPr>
          </a:p>
          <a:p>
            <a:pPr lvl="1" fontAlgn="base"/>
            <a:r>
              <a:rPr lang="zh-CN" altLang="en-US" sz="2000" dirty="0">
                <a:solidFill>
                  <a:srgbClr val="1A2029"/>
                </a:solidFill>
                <a:latin typeface="-apple-system"/>
              </a:rPr>
              <a:t>无缝体验：无论用户使用</a:t>
            </a:r>
            <a:r>
              <a:rPr lang="en" altLang="zh-CN" sz="2000" dirty="0">
                <a:solidFill>
                  <a:srgbClr val="1A2029"/>
                </a:solidFill>
                <a:latin typeface="-apple-system"/>
              </a:rPr>
              <a:t>iOS</a:t>
            </a:r>
            <a:r>
              <a:rPr lang="zh-CN" altLang="en-US" sz="2000" dirty="0">
                <a:solidFill>
                  <a:srgbClr val="1A2029"/>
                </a:solidFill>
                <a:latin typeface="-apple-system"/>
              </a:rPr>
              <a:t>还是</a:t>
            </a:r>
            <a:r>
              <a:rPr lang="en" altLang="zh-CN" sz="2000" dirty="0">
                <a:solidFill>
                  <a:srgbClr val="1A2029"/>
                </a:solidFill>
                <a:latin typeface="-apple-system"/>
              </a:rPr>
              <a:t>Android</a:t>
            </a:r>
            <a:r>
              <a:rPr lang="zh-CN" altLang="en-US" sz="2000" dirty="0">
                <a:solidFill>
                  <a:srgbClr val="1A2029"/>
                </a:solidFill>
                <a:latin typeface="-apple-system"/>
              </a:rPr>
              <a:t>设备，都能享受到相同的</a:t>
            </a:r>
            <a:r>
              <a:rPr lang="en" altLang="zh-CN" sz="2000" dirty="0">
                <a:solidFill>
                  <a:srgbClr val="1A2029"/>
                </a:solidFill>
                <a:latin typeface="-apple-system"/>
              </a:rPr>
              <a:t>APP</a:t>
            </a:r>
            <a:r>
              <a:rPr lang="zh-CN" altLang="en-US" sz="2000" dirty="0">
                <a:solidFill>
                  <a:srgbClr val="1A2029"/>
                </a:solidFill>
                <a:latin typeface="-apple-system"/>
              </a:rPr>
              <a:t>功能和界面设计</a:t>
            </a:r>
          </a:p>
          <a:p>
            <a:pPr lvl="1" fontAlgn="base"/>
            <a:r>
              <a:rPr lang="zh-CN" altLang="en-US" sz="2000" dirty="0">
                <a:solidFill>
                  <a:srgbClr val="1A2029"/>
                </a:solidFill>
                <a:latin typeface="-apple-system"/>
              </a:rPr>
              <a:t>资源共享：双平台覆盖意味着可以共享用户基础和营销资源，为用户带来更大的社区和互动空间</a:t>
            </a:r>
          </a:p>
          <a:p>
            <a:pPr lvl="1" fontAlgn="base"/>
            <a:r>
              <a:rPr lang="zh-CN" altLang="en-US" sz="2000" dirty="0">
                <a:solidFill>
                  <a:srgbClr val="1A2029"/>
                </a:solidFill>
                <a:latin typeface="-apple-system"/>
              </a:rPr>
              <a:t>快速迭代：跨平台开发允许更快地推出新功能和修复，持续优化用户体验</a:t>
            </a:r>
          </a:p>
          <a:p>
            <a:pPr marL="0" indent="0" algn="just">
              <a:buNone/>
            </a:pPr>
            <a:endParaRPr lang="zh-CN" altLang="en-US" sz="2000" b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3197FA0-C9DB-41BE-BF3A-29FB5BDD56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7</a:t>
            </a:fld>
            <a:endParaRPr lang="zh-CN" altLang="en-US"/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EE86BEB9-5187-44B8-A7E0-0BDFF0385DD2}"/>
              </a:ext>
            </a:extLst>
          </p:cNvPr>
          <p:cNvSpPr/>
          <p:nvPr/>
        </p:nvSpPr>
        <p:spPr>
          <a:xfrm>
            <a:off x="892372" y="1699481"/>
            <a:ext cx="10406431" cy="3884614"/>
          </a:xfrm>
          <a:prstGeom prst="roundRect">
            <a:avLst>
              <a:gd name="adj" fmla="val 5292"/>
            </a:avLst>
          </a:prstGeom>
          <a:noFill/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: 圆顶角 14">
            <a:extLst>
              <a:ext uri="{FF2B5EF4-FFF2-40B4-BE49-F238E27FC236}">
                <a16:creationId xmlns:a16="http://schemas.microsoft.com/office/drawing/2014/main" id="{1D5810A9-7B29-4D56-BE9A-FEB6CD50EF31}"/>
              </a:ext>
            </a:extLst>
          </p:cNvPr>
          <p:cNvSpPr/>
          <p:nvPr/>
        </p:nvSpPr>
        <p:spPr>
          <a:xfrm rot="10800000">
            <a:off x="1022681" y="1706456"/>
            <a:ext cx="1032938" cy="235258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E0CFBD">
              <a:alpha val="7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半闭框 13">
            <a:extLst>
              <a:ext uri="{FF2B5EF4-FFF2-40B4-BE49-F238E27FC236}">
                <a16:creationId xmlns:a16="http://schemas.microsoft.com/office/drawing/2014/main" id="{3E40C135-4BEE-48AD-8FC0-63860866E93E}"/>
              </a:ext>
            </a:extLst>
          </p:cNvPr>
          <p:cNvSpPr/>
          <p:nvPr/>
        </p:nvSpPr>
        <p:spPr>
          <a:xfrm rot="10800000">
            <a:off x="10955163" y="5261886"/>
            <a:ext cx="351893" cy="329979"/>
          </a:xfrm>
          <a:prstGeom prst="halfFrame">
            <a:avLst/>
          </a:prstGeom>
          <a:solidFill>
            <a:srgbClr val="A620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68594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>
            <a:extLst>
              <a:ext uri="{FF2B5EF4-FFF2-40B4-BE49-F238E27FC236}">
                <a16:creationId xmlns:a16="http://schemas.microsoft.com/office/drawing/2014/main" id="{571204DD-7793-44FC-A828-C9F2B4D60A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zh-CN" altLang="en-US" sz="4000" dirty="0"/>
              <a:t>软件架构设计</a:t>
            </a:r>
          </a:p>
        </p:txBody>
      </p:sp>
      <p:sp>
        <p:nvSpPr>
          <p:cNvPr id="2" name="灯片编号占位符 1">
            <a:extLst>
              <a:ext uri="{FF2B5EF4-FFF2-40B4-BE49-F238E27FC236}">
                <a16:creationId xmlns:a16="http://schemas.microsoft.com/office/drawing/2014/main" id="{05DC901F-AE4A-44B4-9244-CC33B218094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8</a:t>
            </a:fld>
            <a:endParaRPr lang="zh-CN" altLang="en-US"/>
          </a:p>
        </p:txBody>
      </p: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A915BBA9-AB52-417C-91E8-D9CE8EDDD7D6}"/>
              </a:ext>
            </a:extLst>
          </p:cNvPr>
          <p:cNvCxnSpPr>
            <a:cxnSpLocks/>
          </p:cNvCxnSpPr>
          <p:nvPr/>
        </p:nvCxnSpPr>
        <p:spPr>
          <a:xfrm>
            <a:off x="1155223" y="1859603"/>
            <a:ext cx="1166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Object 602">
            <a:extLst>
              <a:ext uri="{FF2B5EF4-FFF2-40B4-BE49-F238E27FC236}">
                <a16:creationId xmlns:a16="http://schemas.microsoft.com/office/drawing/2014/main" id="{F8649994-A32A-4DAA-B2EA-4B592D4732F2}"/>
              </a:ext>
            </a:extLst>
          </p:cNvPr>
          <p:cNvSpPr txBox="1"/>
          <p:nvPr/>
        </p:nvSpPr>
        <p:spPr>
          <a:xfrm>
            <a:off x="342900" y="862931"/>
            <a:ext cx="3408525" cy="2107268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13100" b="1" i="0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0</a:t>
            </a:r>
            <a:r>
              <a:rPr lang="en-US" altLang="zh-CN" sz="13100" b="1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2</a:t>
            </a:r>
            <a:endParaRPr lang="zh-CN" altLang="en-US" sz="1000" b="1" dirty="0">
              <a:latin typeface="+mj-ea"/>
              <a:ea typeface="+mj-ea"/>
            </a:endParaRP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EE8C7664-3B9B-4BC2-9CE3-4043AFE9B5DF}"/>
              </a:ext>
            </a:extLst>
          </p:cNvPr>
          <p:cNvSpPr/>
          <p:nvPr/>
        </p:nvSpPr>
        <p:spPr>
          <a:xfrm>
            <a:off x="807085" y="2801162"/>
            <a:ext cx="48019" cy="845952"/>
          </a:xfrm>
          <a:prstGeom prst="roundRect">
            <a:avLst>
              <a:gd name="adj" fmla="val 50000"/>
            </a:avLst>
          </a:prstGeom>
          <a:solidFill>
            <a:schemeClr val="bg1">
              <a:alpha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5975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>
            <a:extLst>
              <a:ext uri="{FF2B5EF4-FFF2-40B4-BE49-F238E27FC236}">
                <a16:creationId xmlns:a16="http://schemas.microsoft.com/office/drawing/2014/main" id="{3EDCC2CC-B76B-4022-ACC7-D5068410D54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b="0" dirty="0"/>
              <a:t>用例视图</a:t>
            </a:r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3197FA0-C9DB-41BE-BF3A-29FB5BDD56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  <a:pPr/>
              <a:t>9</a:t>
            </a:fld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E2C7027-F2F2-916D-1716-ECD0FE62C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24087" y="1092110"/>
            <a:ext cx="5634514" cy="5099356"/>
          </a:xfrm>
          <a:prstGeom prst="rect">
            <a:avLst/>
          </a:prstGeom>
        </p:spPr>
      </p:pic>
      <p:sp>
        <p:nvSpPr>
          <p:cNvPr id="9" name="Object 4014">
            <a:extLst>
              <a:ext uri="{FF2B5EF4-FFF2-40B4-BE49-F238E27FC236}">
                <a16:creationId xmlns:a16="http://schemas.microsoft.com/office/drawing/2014/main" id="{F7CB7BA7-9283-B6C0-AEFD-491D97CB012D}"/>
              </a:ext>
            </a:extLst>
          </p:cNvPr>
          <p:cNvSpPr txBox="1"/>
          <p:nvPr/>
        </p:nvSpPr>
        <p:spPr>
          <a:xfrm>
            <a:off x="169059" y="1352183"/>
            <a:ext cx="5750048" cy="457921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just">
              <a:lnSpc>
                <a:spcPct val="130000"/>
              </a:lnSpc>
              <a:spcBef>
                <a:spcPts val="600"/>
              </a:spcBef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展示了用户与系统之间的主要交互：</a:t>
            </a:r>
          </a:p>
          <a:p>
            <a:pPr marL="285750" indent="-2857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用户通过 </a:t>
            </a: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jAccount </a:t>
            </a: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登录，系统获取并同步课程数据</a:t>
            </a:r>
          </a:p>
          <a:p>
            <a:pPr marL="285750" indent="-2857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用户可以查看当前周的课程安排</a:t>
            </a:r>
          </a:p>
          <a:p>
            <a:pPr marL="285750" indent="-2857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用户可以手动添加新的课程信息</a:t>
            </a:r>
          </a:p>
          <a:p>
            <a:pPr marL="285750" indent="-2857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用户可以删除已有课程</a:t>
            </a:r>
          </a:p>
          <a:p>
            <a:pPr marL="285750" indent="-2857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用户点击课程方块查看详细信息</a:t>
            </a:r>
          </a:p>
          <a:p>
            <a:pPr marL="285750" indent="-2857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用户可以进行应用程序的设置，例如切换周数和是否展示周末课程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+mj-ea"/>
            </a:endParaRPr>
          </a:p>
          <a:p>
            <a:pPr marL="285750" indent="-285750" algn="just">
              <a:lnSpc>
                <a:spcPct val="130000"/>
              </a:lnSpc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用户可以针对具体课程输入上传文字内容</a:t>
            </a:r>
          </a:p>
        </p:txBody>
      </p:sp>
    </p:spTree>
    <p:extLst>
      <p:ext uri="{BB962C8B-B14F-4D97-AF65-F5344CB8AC3E}">
        <p14:creationId xmlns:p14="http://schemas.microsoft.com/office/powerpoint/2010/main" val="16748122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 xmlns="">
      <p:transition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赤霞朱主题​​">
  <a:themeElements>
    <a:clrScheme name="自定义 2">
      <a:dk1>
        <a:srgbClr val="262626"/>
      </a:dk1>
      <a:lt1>
        <a:srgbClr val="FFFFFF"/>
      </a:lt1>
      <a:dk2>
        <a:srgbClr val="3F3F3F"/>
      </a:dk2>
      <a:lt2>
        <a:srgbClr val="DBDBDB"/>
      </a:lt2>
      <a:accent1>
        <a:srgbClr val="C00000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自定义 1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8180</TotalTime>
  <Words>1353</Words>
  <Application>Microsoft Office PowerPoint</Application>
  <PresentationFormat>宽屏</PresentationFormat>
  <Paragraphs>139</Paragraphs>
  <Slides>22</Slides>
  <Notes>12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29" baseType="lpstr">
      <vt:lpstr>-apple-system</vt:lpstr>
      <vt:lpstr>等线</vt:lpstr>
      <vt:lpstr>微软雅黑</vt:lpstr>
      <vt:lpstr>Arial</vt:lpstr>
      <vt:lpstr>Book Antiqua</vt:lpstr>
      <vt:lpstr>Wingdings</vt:lpstr>
      <vt:lpstr>赤霞朱主题​​</vt:lpstr>
      <vt:lpstr>PowerPoint 演示文稿</vt:lpstr>
      <vt:lpstr>PowerPoint 演示文稿</vt:lpstr>
      <vt:lpstr>产品特色与创新点</vt:lpstr>
      <vt:lpstr>PowerPoint 演示文稿</vt:lpstr>
      <vt:lpstr>PowerPoint 演示文稿</vt:lpstr>
      <vt:lpstr>PowerPoint 演示文稿</vt:lpstr>
      <vt:lpstr>PowerPoint 演示文稿</vt:lpstr>
      <vt:lpstr>软件架构设计</vt:lpstr>
      <vt:lpstr>PowerPoint 演示文稿</vt:lpstr>
      <vt:lpstr>PowerPoint 演示文稿</vt:lpstr>
      <vt:lpstr>PowerPoint 演示文稿</vt:lpstr>
      <vt:lpstr>PowerPoint 演示文稿</vt:lpstr>
      <vt:lpstr>关键技术与特色</vt:lpstr>
      <vt:lpstr>PowerPoint 演示文稿</vt:lpstr>
      <vt:lpstr>PowerPoint 演示文稿</vt:lpstr>
      <vt:lpstr>PowerPoint 演示文稿</vt:lpstr>
      <vt:lpstr>PowerPoint 演示文稿</vt:lpstr>
      <vt:lpstr>经验与教训</vt:lpstr>
      <vt:lpstr>PowerPoint 演示文稿</vt:lpstr>
      <vt:lpstr>成员贡献和分工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徐臻</dc:creator>
  <cp:keywords>2023模板</cp:keywords>
  <cp:lastModifiedBy>Ruihan Chen</cp:lastModifiedBy>
  <cp:revision>398</cp:revision>
  <dcterms:created xsi:type="dcterms:W3CDTF">2019-01-23T14:14:04Z</dcterms:created>
  <dcterms:modified xsi:type="dcterms:W3CDTF">2024-06-20T05:00:47Z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</Properties>
</file>

<file path=docProps/thumbnail.jpeg>
</file>